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104"/>
  </p:notesMasterIdLst>
  <p:sldIdLst>
    <p:sldId id="256" r:id="rId2"/>
    <p:sldId id="257" r:id="rId3"/>
    <p:sldId id="258" r:id="rId4"/>
    <p:sldId id="259" r:id="rId5"/>
    <p:sldId id="260" r:id="rId6"/>
    <p:sldId id="261" r:id="rId7"/>
    <p:sldId id="262" r:id="rId8"/>
    <p:sldId id="264" r:id="rId9"/>
    <p:sldId id="277" r:id="rId10"/>
    <p:sldId id="279" r:id="rId11"/>
    <p:sldId id="280" r:id="rId12"/>
    <p:sldId id="283" r:id="rId13"/>
    <p:sldId id="400" r:id="rId14"/>
    <p:sldId id="401" r:id="rId15"/>
    <p:sldId id="403" r:id="rId16"/>
    <p:sldId id="284" r:id="rId17"/>
    <p:sldId id="285" r:id="rId18"/>
    <p:sldId id="286" r:id="rId19"/>
    <p:sldId id="287" r:id="rId20"/>
    <p:sldId id="402" r:id="rId21"/>
    <p:sldId id="290" r:id="rId22"/>
    <p:sldId id="291" r:id="rId23"/>
    <p:sldId id="404" r:id="rId24"/>
    <p:sldId id="293" r:id="rId25"/>
    <p:sldId id="294" r:id="rId26"/>
    <p:sldId id="296" r:id="rId27"/>
    <p:sldId id="405" r:id="rId28"/>
    <p:sldId id="406" r:id="rId29"/>
    <p:sldId id="300" r:id="rId30"/>
    <p:sldId id="407" r:id="rId31"/>
    <p:sldId id="408" r:id="rId32"/>
    <p:sldId id="311" r:id="rId33"/>
    <p:sldId id="313" r:id="rId34"/>
    <p:sldId id="314" r:id="rId35"/>
    <p:sldId id="316" r:id="rId36"/>
    <p:sldId id="409" r:id="rId37"/>
    <p:sldId id="265" r:id="rId38"/>
    <p:sldId id="266" r:id="rId39"/>
    <p:sldId id="267" r:id="rId40"/>
    <p:sldId id="271" r:id="rId41"/>
    <p:sldId id="412" r:id="rId42"/>
    <p:sldId id="413" r:id="rId43"/>
    <p:sldId id="416" r:id="rId44"/>
    <p:sldId id="415" r:id="rId45"/>
    <p:sldId id="414" r:id="rId46"/>
    <p:sldId id="272" r:id="rId47"/>
    <p:sldId id="411" r:id="rId48"/>
    <p:sldId id="274" r:id="rId49"/>
    <p:sldId id="417" r:id="rId50"/>
    <p:sldId id="275" r:id="rId51"/>
    <p:sldId id="418" r:id="rId52"/>
    <p:sldId id="278" r:id="rId53"/>
    <p:sldId id="321" r:id="rId54"/>
    <p:sldId id="419" r:id="rId55"/>
    <p:sldId id="282" r:id="rId56"/>
    <p:sldId id="289" r:id="rId57"/>
    <p:sldId id="420" r:id="rId58"/>
    <p:sldId id="421" r:id="rId59"/>
    <p:sldId id="422" r:id="rId60"/>
    <p:sldId id="423" r:id="rId61"/>
    <p:sldId id="424" r:id="rId62"/>
    <p:sldId id="332" r:id="rId63"/>
    <p:sldId id="410" r:id="rId64"/>
    <p:sldId id="305" r:id="rId65"/>
    <p:sldId id="306" r:id="rId66"/>
    <p:sldId id="295" r:id="rId67"/>
    <p:sldId id="298" r:id="rId68"/>
    <p:sldId id="333" r:id="rId69"/>
    <p:sldId id="334" r:id="rId70"/>
    <p:sldId id="335" r:id="rId71"/>
    <p:sldId id="336" r:id="rId72"/>
    <p:sldId id="337" r:id="rId73"/>
    <p:sldId id="340" r:id="rId74"/>
    <p:sldId id="341" r:id="rId75"/>
    <p:sldId id="342" r:id="rId76"/>
    <p:sldId id="268" r:id="rId77"/>
    <p:sldId id="343" r:id="rId78"/>
    <p:sldId id="344" r:id="rId79"/>
    <p:sldId id="346" r:id="rId80"/>
    <p:sldId id="276" r:id="rId81"/>
    <p:sldId id="349" r:id="rId82"/>
    <p:sldId id="350" r:id="rId83"/>
    <p:sldId id="281" r:id="rId84"/>
    <p:sldId id="353" r:id="rId85"/>
    <p:sldId id="354" r:id="rId86"/>
    <p:sldId id="355" r:id="rId87"/>
    <p:sldId id="356" r:id="rId88"/>
    <p:sldId id="292" r:id="rId89"/>
    <p:sldId id="364" r:id="rId90"/>
    <p:sldId id="297" r:id="rId91"/>
    <p:sldId id="365" r:id="rId92"/>
    <p:sldId id="367" r:id="rId93"/>
    <p:sldId id="368" r:id="rId94"/>
    <p:sldId id="269" r:id="rId95"/>
    <p:sldId id="270" r:id="rId96"/>
    <p:sldId id="369" r:id="rId97"/>
    <p:sldId id="273" r:id="rId98"/>
    <p:sldId id="386" r:id="rId99"/>
    <p:sldId id="387" r:id="rId100"/>
    <p:sldId id="393" r:id="rId101"/>
    <p:sldId id="299" r:id="rId102"/>
    <p:sldId id="312" r:id="rId103"/>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555C19-C3CE-40DF-9406-78DCFAF73910}">
  <a:tblStyle styleId="{A8555C19-C3CE-40DF-9406-78DCFAF7391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442"/>
  </p:normalViewPr>
  <p:slideViewPr>
    <p:cSldViewPr snapToGrid="0">
      <p:cViewPr varScale="1">
        <p:scale>
          <a:sx n="125" d="100"/>
          <a:sy n="125" d="100"/>
        </p:scale>
        <p:origin x="480" y="168"/>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heme" Target="theme/theme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B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com/@junyingw/future-of-gaming-rasterization-vs-ray-tracing-vs-path-tracing-32b334510f1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en.wikipedia.org/wiki/Implicit_surface" TargetMode="External"/><Relationship Id="rId2" Type="http://schemas.openxmlformats.org/officeDocument/2006/relationships/slide" Target="../slides/slide64.xml"/><Relationship Id="rId1" Type="http://schemas.openxmlformats.org/officeDocument/2006/relationships/notesMaster" Target="../notesMasters/notesMaster1.xml"/><Relationship Id="rId4" Type="http://schemas.openxmlformats.org/officeDocument/2006/relationships/hyperlink" Target="http://paulbourke.net/geometry/teardrop/" TargetMode="Externa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4" name="Google Shape;44;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f9b8c33d46_0_37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f9b8c33d46_0_3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0" name="Google Shape;250;gf9b8c33d46_0_3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a:t>
            </a:fld>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9b8c33d46_0_38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f9b8c33d46_0_3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8" name="Google Shape;258;gf9b8c33d46_0_3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11</a:t>
            </a:fld>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9b8c33d46_0_4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9b8c33d46_0_4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83" name="Google Shape;283;gf9b8c33d46_0_4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12</a:t>
            </a:fld>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struct</a:t>
            </a:r>
            <a:r>
              <a:rPr lang="pt-BR"/>
              <a:t> Ray{</a:t>
            </a:r>
          </a:p>
          <a:p>
            <a:r>
              <a:rPr lang="pt-BR"/>
              <a:t>  vec3 </a:t>
            </a:r>
            <a:r>
              <a:rPr lang="pt-BR" err="1"/>
              <a:t>origin</a:t>
            </a:r>
            <a:r>
              <a:rPr lang="pt-BR"/>
              <a:t>, </a:t>
            </a:r>
            <a:r>
              <a:rPr lang="pt-BR" err="1"/>
              <a:t>direction</a:t>
            </a:r>
            <a:r>
              <a:rPr lang="pt-BR"/>
              <a:t>;</a:t>
            </a:r>
          </a:p>
          <a:p>
            <a:r>
              <a:rPr lang="pt-BR"/>
              <a:t>};</a:t>
            </a:r>
          </a:p>
          <a:p>
            <a:endParaRPr lang="pt-BR"/>
          </a:p>
          <a:p>
            <a:r>
              <a:rPr lang="pt-BR"/>
              <a:t>vec3 color(Ray </a:t>
            </a:r>
            <a:r>
              <a:rPr lang="pt-BR" err="1"/>
              <a:t>r</a:t>
            </a:r>
            <a:r>
              <a:rPr lang="pt-BR"/>
              <a:t>){</a:t>
            </a:r>
          </a:p>
          <a:p>
            <a:r>
              <a:rPr lang="pt-BR"/>
              <a:t>  vec3 </a:t>
            </a:r>
            <a:r>
              <a:rPr lang="pt-BR" err="1"/>
              <a:t>unit_direction</a:t>
            </a:r>
            <a:r>
              <a:rPr lang="pt-BR"/>
              <a:t> = normalize(</a:t>
            </a:r>
            <a:r>
              <a:rPr lang="pt-BR" err="1"/>
              <a:t>r.direction</a:t>
            </a:r>
            <a:r>
              <a:rPr lang="pt-BR"/>
              <a:t>);</a:t>
            </a:r>
          </a:p>
          <a:p>
            <a:r>
              <a:rPr lang="pt-BR"/>
              <a:t>  </a:t>
            </a:r>
            <a:r>
              <a:rPr lang="pt-BR" err="1"/>
              <a:t>float</a:t>
            </a:r>
            <a:r>
              <a:rPr lang="pt-BR"/>
              <a:t> </a:t>
            </a:r>
            <a:r>
              <a:rPr lang="pt-BR" err="1"/>
              <a:t>t</a:t>
            </a:r>
            <a:r>
              <a:rPr lang="pt-BR"/>
              <a:t> = 0.5 * (</a:t>
            </a:r>
            <a:r>
              <a:rPr lang="pt-BR" err="1"/>
              <a:t>unit_direction.y</a:t>
            </a:r>
            <a:r>
              <a:rPr lang="pt-BR"/>
              <a:t> + 1.0);</a:t>
            </a:r>
          </a:p>
          <a:p>
            <a:r>
              <a:rPr lang="pt-BR"/>
              <a:t>  </a:t>
            </a:r>
            <a:r>
              <a:rPr lang="pt-BR" err="1"/>
              <a:t>return</a:t>
            </a:r>
            <a:r>
              <a:rPr lang="pt-BR"/>
              <a:t> mix(vec3(1.0), vec3(0.5,0.7,1.0), </a:t>
            </a:r>
            <a:r>
              <a:rPr lang="pt-BR" err="1"/>
              <a:t>t</a:t>
            </a:r>
            <a:r>
              <a:rPr lang="pt-BR"/>
              <a:t>);</a:t>
            </a:r>
          </a:p>
          <a:p>
            <a:r>
              <a:rPr lang="pt-BR"/>
              <a:t>}</a:t>
            </a:r>
          </a:p>
          <a:p>
            <a:endParaRPr lang="pt-BR"/>
          </a:p>
          <a:p>
            <a:r>
              <a:rPr lang="pt-BR" err="1"/>
              <a:t>void</a:t>
            </a:r>
            <a:r>
              <a:rPr lang="pt-BR"/>
              <a:t> </a:t>
            </a:r>
            <a:r>
              <a:rPr lang="pt-BR" err="1"/>
              <a:t>mainImage</a:t>
            </a:r>
            <a:r>
              <a:rPr lang="pt-BR"/>
              <a:t>( out vec4 </a:t>
            </a:r>
            <a:r>
              <a:rPr lang="pt-BR" err="1"/>
              <a:t>fragColor</a:t>
            </a:r>
            <a:r>
              <a:rPr lang="pt-BR"/>
              <a:t>, in vec2 </a:t>
            </a:r>
            <a:r>
              <a:rPr lang="pt-BR" err="1"/>
              <a:t>fragCoord</a:t>
            </a:r>
            <a:r>
              <a:rPr lang="pt-BR"/>
              <a:t> ) {</a:t>
            </a:r>
          </a:p>
          <a:p>
            <a:r>
              <a:rPr lang="pt-BR"/>
              <a:t>  vec2 </a:t>
            </a:r>
            <a:r>
              <a:rPr lang="pt-BR" err="1"/>
              <a:t>uv</a:t>
            </a:r>
            <a:r>
              <a:rPr lang="pt-BR"/>
              <a:t> = </a:t>
            </a:r>
            <a:r>
              <a:rPr lang="pt-BR" err="1"/>
              <a:t>fragCoord</a:t>
            </a:r>
            <a:r>
              <a:rPr lang="pt-BR"/>
              <a:t>/</a:t>
            </a:r>
            <a:r>
              <a:rPr lang="pt-BR" err="1"/>
              <a:t>iResolution.xy</a:t>
            </a:r>
            <a:r>
              <a:rPr lang="pt-BR"/>
              <a:t>;</a:t>
            </a:r>
          </a:p>
          <a:p>
            <a:endParaRPr lang="pt-BR"/>
          </a:p>
          <a:p>
            <a:r>
              <a:rPr lang="pt-BR"/>
              <a:t>  </a:t>
            </a:r>
            <a:r>
              <a:rPr lang="pt-BR" err="1"/>
              <a:t>float</a:t>
            </a:r>
            <a:r>
              <a:rPr lang="pt-BR"/>
              <a:t> </a:t>
            </a:r>
            <a:r>
              <a:rPr lang="pt-BR" err="1"/>
              <a:t>aspect</a:t>
            </a:r>
            <a:r>
              <a:rPr lang="pt-BR"/>
              <a:t> = </a:t>
            </a:r>
            <a:r>
              <a:rPr lang="pt-BR" err="1"/>
              <a:t>iResolution.x</a:t>
            </a:r>
            <a:r>
              <a:rPr lang="pt-BR"/>
              <a:t>/</a:t>
            </a:r>
            <a:r>
              <a:rPr lang="pt-BR" err="1"/>
              <a:t>iResolution.y</a:t>
            </a:r>
            <a:r>
              <a:rPr lang="pt-BR"/>
              <a:t>;</a:t>
            </a:r>
          </a:p>
          <a:p>
            <a:r>
              <a:rPr lang="pt-BR"/>
              <a:t>  vec3 </a:t>
            </a:r>
            <a:r>
              <a:rPr lang="pt-BR" err="1"/>
              <a:t>lower_left_corner</a:t>
            </a:r>
            <a:r>
              <a:rPr lang="pt-BR"/>
              <a:t> = vec3(-1.0*aspect,-1.0, -1.0);</a:t>
            </a:r>
          </a:p>
          <a:p>
            <a:r>
              <a:rPr lang="pt-BR"/>
              <a:t>  vec3 horizontal = vec3(2.0*</a:t>
            </a:r>
            <a:r>
              <a:rPr lang="pt-BR" err="1"/>
              <a:t>aspect</a:t>
            </a:r>
            <a:r>
              <a:rPr lang="pt-BR"/>
              <a:t>, 0.0, 0.0);</a:t>
            </a:r>
          </a:p>
          <a:p>
            <a:r>
              <a:rPr lang="pt-BR"/>
              <a:t>  vec3 vertical = vec3(0.0,2.0, 0.0);</a:t>
            </a:r>
          </a:p>
          <a:p>
            <a:r>
              <a:rPr lang="pt-BR"/>
              <a:t>  </a:t>
            </a:r>
          </a:p>
          <a:p>
            <a:r>
              <a:rPr lang="pt-BR"/>
              <a:t>  Ray </a:t>
            </a:r>
            <a:r>
              <a:rPr lang="pt-BR" err="1"/>
              <a:t>r</a:t>
            </a:r>
            <a:r>
              <a:rPr lang="pt-BR"/>
              <a:t> = Ray(vec3(0,0,0), </a:t>
            </a:r>
            <a:r>
              <a:rPr lang="pt-BR" err="1"/>
              <a:t>lower_left_corner+uv.x</a:t>
            </a:r>
            <a:r>
              <a:rPr lang="pt-BR"/>
              <a:t>*</a:t>
            </a:r>
            <a:r>
              <a:rPr lang="pt-BR" err="1"/>
              <a:t>horizontal+uv.y</a:t>
            </a:r>
            <a:r>
              <a:rPr lang="pt-BR"/>
              <a:t>*vertical); </a:t>
            </a:r>
          </a:p>
          <a:p>
            <a:endParaRPr lang="pt-BR"/>
          </a:p>
          <a:p>
            <a:r>
              <a:rPr lang="pt-BR"/>
              <a:t>  </a:t>
            </a:r>
            <a:r>
              <a:rPr lang="pt-BR" err="1"/>
              <a:t>fragColor</a:t>
            </a:r>
            <a:r>
              <a:rPr lang="pt-BR"/>
              <a:t> = vec4(color(</a:t>
            </a:r>
            <a:r>
              <a:rPr lang="pt-BR" err="1"/>
              <a:t>r</a:t>
            </a:r>
            <a:r>
              <a:rPr lang="pt-BR"/>
              <a:t>), 1.0);</a:t>
            </a:r>
          </a:p>
          <a:p>
            <a:r>
              <a:rPr lang="pt-BR"/>
              <a:t>}</a:t>
            </a:r>
          </a:p>
          <a:p>
            <a:endParaRPr lang="pt-B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13</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9683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9b8c33d46_0_4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9b8c33d46_0_4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f9b8c33d46_0_4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f9b8c33d46_0_4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f9b8c33d46_0_4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f9b8c33d46_0_4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9b8c33d46_0_4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9b8c33d46_0_4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9b8c33d46_0_4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f9b8c33d46_0_4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f9b8c33d46_0_4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f9b8c33d46_0_4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err="1"/>
              <a:t>struct</a:t>
            </a:r>
            <a:r>
              <a:rPr lang="pt-BR"/>
              <a:t> Ray{</a:t>
            </a:r>
          </a:p>
          <a:p>
            <a:r>
              <a:rPr lang="pt-BR"/>
              <a:t>  vec3 </a:t>
            </a:r>
            <a:r>
              <a:rPr lang="pt-BR" err="1"/>
              <a:t>origin</a:t>
            </a:r>
            <a:r>
              <a:rPr lang="pt-BR"/>
              <a:t>, </a:t>
            </a:r>
            <a:r>
              <a:rPr lang="pt-BR" err="1"/>
              <a:t>direction</a:t>
            </a:r>
            <a:r>
              <a:rPr lang="pt-BR"/>
              <a:t>;</a:t>
            </a:r>
          </a:p>
          <a:p>
            <a:r>
              <a:rPr lang="pt-BR"/>
              <a:t>};</a:t>
            </a:r>
          </a:p>
          <a:p>
            <a:endParaRPr lang="pt-BR"/>
          </a:p>
          <a:p>
            <a:r>
              <a:rPr lang="pt-BR" err="1"/>
              <a:t>bool</a:t>
            </a:r>
            <a:r>
              <a:rPr lang="pt-BR"/>
              <a:t> </a:t>
            </a:r>
            <a:r>
              <a:rPr lang="pt-BR" err="1"/>
              <a:t>hit_sphere</a:t>
            </a:r>
            <a:r>
              <a:rPr lang="pt-BR"/>
              <a:t>(vec3 center, </a:t>
            </a:r>
            <a:r>
              <a:rPr lang="pt-BR" err="1"/>
              <a:t>float</a:t>
            </a:r>
            <a:r>
              <a:rPr lang="pt-BR"/>
              <a:t> </a:t>
            </a:r>
            <a:r>
              <a:rPr lang="pt-BR" err="1"/>
              <a:t>radius</a:t>
            </a:r>
            <a:r>
              <a:rPr lang="pt-BR"/>
              <a:t>, Ray </a:t>
            </a:r>
            <a:r>
              <a:rPr lang="pt-BR" err="1"/>
              <a:t>r</a:t>
            </a:r>
            <a:r>
              <a:rPr lang="pt-BR"/>
              <a:t>){</a:t>
            </a:r>
          </a:p>
          <a:p>
            <a:r>
              <a:rPr lang="pt-BR"/>
              <a:t>  vec3 </a:t>
            </a:r>
            <a:r>
              <a:rPr lang="pt-BR" err="1"/>
              <a:t>oc</a:t>
            </a:r>
            <a:r>
              <a:rPr lang="pt-BR"/>
              <a:t> = </a:t>
            </a:r>
            <a:r>
              <a:rPr lang="pt-BR" err="1"/>
              <a:t>r.origin</a:t>
            </a:r>
            <a:r>
              <a:rPr lang="pt-BR"/>
              <a:t> - center;</a:t>
            </a:r>
          </a:p>
          <a:p>
            <a:r>
              <a:rPr lang="pt-BR"/>
              <a:t>  </a:t>
            </a:r>
            <a:r>
              <a:rPr lang="pt-BR" err="1"/>
              <a:t>float</a:t>
            </a:r>
            <a:r>
              <a:rPr lang="pt-BR"/>
              <a:t> a = </a:t>
            </a:r>
            <a:r>
              <a:rPr lang="pt-BR" err="1"/>
              <a:t>dot</a:t>
            </a:r>
            <a:r>
              <a:rPr lang="pt-BR"/>
              <a:t>(</a:t>
            </a:r>
            <a:r>
              <a:rPr lang="pt-BR" err="1"/>
              <a:t>r.direction,r.direction</a:t>
            </a:r>
            <a:r>
              <a:rPr lang="pt-BR"/>
              <a:t>);</a:t>
            </a:r>
          </a:p>
          <a:p>
            <a:r>
              <a:rPr lang="pt-BR"/>
              <a:t>  </a:t>
            </a:r>
            <a:r>
              <a:rPr lang="pt-BR" err="1"/>
              <a:t>float</a:t>
            </a:r>
            <a:r>
              <a:rPr lang="pt-BR"/>
              <a:t> </a:t>
            </a:r>
            <a:r>
              <a:rPr lang="pt-BR" err="1"/>
              <a:t>b</a:t>
            </a:r>
            <a:r>
              <a:rPr lang="pt-BR"/>
              <a:t> = 2. * </a:t>
            </a:r>
            <a:r>
              <a:rPr lang="pt-BR" err="1"/>
              <a:t>dot</a:t>
            </a:r>
            <a:r>
              <a:rPr lang="pt-BR"/>
              <a:t>(</a:t>
            </a:r>
            <a:r>
              <a:rPr lang="pt-BR" err="1"/>
              <a:t>oc</a:t>
            </a:r>
            <a:r>
              <a:rPr lang="pt-BR"/>
              <a:t>, </a:t>
            </a:r>
            <a:r>
              <a:rPr lang="pt-BR" err="1"/>
              <a:t>r.direction</a:t>
            </a:r>
            <a:r>
              <a:rPr lang="pt-BR"/>
              <a:t>);</a:t>
            </a:r>
          </a:p>
          <a:p>
            <a:r>
              <a:rPr lang="pt-BR"/>
              <a:t>  </a:t>
            </a:r>
            <a:r>
              <a:rPr lang="pt-BR" err="1"/>
              <a:t>float</a:t>
            </a:r>
            <a:r>
              <a:rPr lang="pt-BR"/>
              <a:t> </a:t>
            </a:r>
            <a:r>
              <a:rPr lang="pt-BR" err="1"/>
              <a:t>c</a:t>
            </a:r>
            <a:r>
              <a:rPr lang="pt-BR"/>
              <a:t> = </a:t>
            </a:r>
            <a:r>
              <a:rPr lang="pt-BR" err="1"/>
              <a:t>dot</a:t>
            </a:r>
            <a:r>
              <a:rPr lang="pt-BR"/>
              <a:t>(</a:t>
            </a:r>
            <a:r>
              <a:rPr lang="pt-BR" err="1"/>
              <a:t>oc,oc</a:t>
            </a:r>
            <a:r>
              <a:rPr lang="pt-BR"/>
              <a:t>) - </a:t>
            </a:r>
            <a:r>
              <a:rPr lang="pt-BR" err="1"/>
              <a:t>radius</a:t>
            </a:r>
            <a:r>
              <a:rPr lang="pt-BR"/>
              <a:t>*</a:t>
            </a:r>
            <a:r>
              <a:rPr lang="pt-BR" err="1"/>
              <a:t>radius</a:t>
            </a:r>
            <a:r>
              <a:rPr lang="pt-BR"/>
              <a:t>;</a:t>
            </a:r>
          </a:p>
          <a:p>
            <a:r>
              <a:rPr lang="pt-BR"/>
              <a:t>  </a:t>
            </a:r>
            <a:r>
              <a:rPr lang="pt-BR" err="1"/>
              <a:t>float</a:t>
            </a:r>
            <a:r>
              <a:rPr lang="pt-BR"/>
              <a:t> </a:t>
            </a:r>
            <a:r>
              <a:rPr lang="pt-BR" err="1"/>
              <a:t>discriminat</a:t>
            </a:r>
            <a:r>
              <a:rPr lang="pt-BR"/>
              <a:t> = </a:t>
            </a:r>
            <a:r>
              <a:rPr lang="pt-BR" err="1"/>
              <a:t>b</a:t>
            </a:r>
            <a:r>
              <a:rPr lang="pt-BR"/>
              <a:t>*</a:t>
            </a:r>
            <a:r>
              <a:rPr lang="pt-BR" err="1"/>
              <a:t>b</a:t>
            </a:r>
            <a:r>
              <a:rPr lang="pt-BR"/>
              <a:t> - 4.*a*</a:t>
            </a:r>
            <a:r>
              <a:rPr lang="pt-BR" err="1"/>
              <a:t>c</a:t>
            </a:r>
            <a:r>
              <a:rPr lang="pt-BR"/>
              <a:t>;</a:t>
            </a:r>
          </a:p>
          <a:p>
            <a:r>
              <a:rPr lang="pt-BR"/>
              <a:t>  </a:t>
            </a:r>
            <a:r>
              <a:rPr lang="pt-BR" err="1"/>
              <a:t>return</a:t>
            </a:r>
            <a:r>
              <a:rPr lang="pt-BR"/>
              <a:t> (</a:t>
            </a:r>
            <a:r>
              <a:rPr lang="pt-BR" err="1"/>
              <a:t>discriminat</a:t>
            </a:r>
            <a:r>
              <a:rPr lang="pt-BR"/>
              <a:t> &gt; 0.0);</a:t>
            </a:r>
          </a:p>
          <a:p>
            <a:r>
              <a:rPr lang="pt-BR"/>
              <a:t>}</a:t>
            </a:r>
          </a:p>
          <a:p>
            <a:endParaRPr lang="pt-BR"/>
          </a:p>
          <a:p>
            <a:r>
              <a:rPr lang="pt-BR"/>
              <a:t>vec3 color(Ray </a:t>
            </a:r>
            <a:r>
              <a:rPr lang="pt-BR" err="1"/>
              <a:t>r</a:t>
            </a:r>
            <a:r>
              <a:rPr lang="pt-BR"/>
              <a:t>){</a:t>
            </a:r>
          </a:p>
          <a:p>
            <a:r>
              <a:rPr lang="pt-BR"/>
              <a:t>  </a:t>
            </a:r>
            <a:r>
              <a:rPr lang="pt-BR" err="1"/>
              <a:t>if</a:t>
            </a:r>
            <a:r>
              <a:rPr lang="pt-BR"/>
              <a:t>(</a:t>
            </a:r>
            <a:r>
              <a:rPr lang="pt-BR" err="1"/>
              <a:t>hit_sphere</a:t>
            </a:r>
            <a:r>
              <a:rPr lang="pt-BR"/>
              <a:t>(vec3(0.,0.,-1.), 0.5, </a:t>
            </a:r>
            <a:r>
              <a:rPr lang="pt-BR" err="1"/>
              <a:t>r</a:t>
            </a:r>
            <a:r>
              <a:rPr lang="pt-BR"/>
              <a:t>)){</a:t>
            </a:r>
          </a:p>
          <a:p>
            <a:r>
              <a:rPr lang="pt-BR"/>
              <a:t>    </a:t>
            </a:r>
            <a:r>
              <a:rPr lang="pt-BR" err="1"/>
              <a:t>return</a:t>
            </a:r>
            <a:r>
              <a:rPr lang="pt-BR"/>
              <a:t> vec3(1.,0.,0.);</a:t>
            </a:r>
          </a:p>
          <a:p>
            <a:r>
              <a:rPr lang="pt-BR"/>
              <a:t>  }</a:t>
            </a:r>
          </a:p>
          <a:p>
            <a:r>
              <a:rPr lang="pt-BR"/>
              <a:t>  vec3 </a:t>
            </a:r>
            <a:r>
              <a:rPr lang="pt-BR" err="1"/>
              <a:t>unit_direction</a:t>
            </a:r>
            <a:r>
              <a:rPr lang="pt-BR"/>
              <a:t> = normalize(</a:t>
            </a:r>
            <a:r>
              <a:rPr lang="pt-BR" err="1"/>
              <a:t>r.direction</a:t>
            </a:r>
            <a:r>
              <a:rPr lang="pt-BR"/>
              <a:t>);</a:t>
            </a:r>
          </a:p>
          <a:p>
            <a:r>
              <a:rPr lang="pt-BR"/>
              <a:t>  </a:t>
            </a:r>
            <a:r>
              <a:rPr lang="pt-BR" err="1"/>
              <a:t>float</a:t>
            </a:r>
            <a:r>
              <a:rPr lang="pt-BR"/>
              <a:t> </a:t>
            </a:r>
            <a:r>
              <a:rPr lang="pt-BR" err="1"/>
              <a:t>t</a:t>
            </a:r>
            <a:r>
              <a:rPr lang="pt-BR"/>
              <a:t> = 0.5 * (</a:t>
            </a:r>
            <a:r>
              <a:rPr lang="pt-BR" err="1"/>
              <a:t>unit_direction.y</a:t>
            </a:r>
            <a:r>
              <a:rPr lang="pt-BR"/>
              <a:t> + 1.0);</a:t>
            </a:r>
          </a:p>
          <a:p>
            <a:r>
              <a:rPr lang="pt-BR"/>
              <a:t>  </a:t>
            </a:r>
            <a:r>
              <a:rPr lang="pt-BR" err="1"/>
              <a:t>return</a:t>
            </a:r>
            <a:r>
              <a:rPr lang="pt-BR"/>
              <a:t> mix(vec3(1.0), vec3(0.5,0.7,1.0), </a:t>
            </a:r>
            <a:r>
              <a:rPr lang="pt-BR" err="1"/>
              <a:t>t</a:t>
            </a:r>
            <a:r>
              <a:rPr lang="pt-BR"/>
              <a:t>);</a:t>
            </a:r>
          </a:p>
          <a:p>
            <a:r>
              <a:rPr lang="pt-BR"/>
              <a:t>}</a:t>
            </a:r>
          </a:p>
          <a:p>
            <a:endParaRPr lang="pt-BR"/>
          </a:p>
          <a:p>
            <a:r>
              <a:rPr lang="pt-BR" err="1"/>
              <a:t>void</a:t>
            </a:r>
            <a:r>
              <a:rPr lang="pt-BR"/>
              <a:t> </a:t>
            </a:r>
            <a:r>
              <a:rPr lang="pt-BR" err="1"/>
              <a:t>mainImage</a:t>
            </a:r>
            <a:r>
              <a:rPr lang="pt-BR"/>
              <a:t>( out vec4 </a:t>
            </a:r>
            <a:r>
              <a:rPr lang="pt-BR" err="1"/>
              <a:t>fragColor</a:t>
            </a:r>
            <a:r>
              <a:rPr lang="pt-BR"/>
              <a:t>, in vec2 </a:t>
            </a:r>
            <a:r>
              <a:rPr lang="pt-BR" err="1"/>
              <a:t>fragCoord</a:t>
            </a:r>
            <a:r>
              <a:rPr lang="pt-BR"/>
              <a:t> ) {</a:t>
            </a:r>
          </a:p>
          <a:p>
            <a:r>
              <a:rPr lang="pt-BR"/>
              <a:t>  vec2 </a:t>
            </a:r>
            <a:r>
              <a:rPr lang="pt-BR" err="1"/>
              <a:t>uv</a:t>
            </a:r>
            <a:r>
              <a:rPr lang="pt-BR"/>
              <a:t> = </a:t>
            </a:r>
            <a:r>
              <a:rPr lang="pt-BR" err="1"/>
              <a:t>fragCoord</a:t>
            </a:r>
            <a:r>
              <a:rPr lang="pt-BR"/>
              <a:t>/</a:t>
            </a:r>
            <a:r>
              <a:rPr lang="pt-BR" err="1"/>
              <a:t>iResolution.xy</a:t>
            </a:r>
            <a:r>
              <a:rPr lang="pt-BR"/>
              <a:t>;</a:t>
            </a:r>
          </a:p>
          <a:p>
            <a:endParaRPr lang="pt-BR"/>
          </a:p>
          <a:p>
            <a:r>
              <a:rPr lang="pt-BR"/>
              <a:t>  </a:t>
            </a:r>
            <a:r>
              <a:rPr lang="pt-BR" err="1"/>
              <a:t>float</a:t>
            </a:r>
            <a:r>
              <a:rPr lang="pt-BR"/>
              <a:t> </a:t>
            </a:r>
            <a:r>
              <a:rPr lang="pt-BR" err="1"/>
              <a:t>aspect</a:t>
            </a:r>
            <a:r>
              <a:rPr lang="pt-BR"/>
              <a:t> = </a:t>
            </a:r>
            <a:r>
              <a:rPr lang="pt-BR" err="1"/>
              <a:t>iResolution.x</a:t>
            </a:r>
            <a:r>
              <a:rPr lang="pt-BR"/>
              <a:t>/</a:t>
            </a:r>
            <a:r>
              <a:rPr lang="pt-BR" err="1"/>
              <a:t>iResolution.y</a:t>
            </a:r>
            <a:r>
              <a:rPr lang="pt-BR"/>
              <a:t>;</a:t>
            </a:r>
          </a:p>
          <a:p>
            <a:r>
              <a:rPr lang="pt-BR"/>
              <a:t>  vec3 </a:t>
            </a:r>
            <a:r>
              <a:rPr lang="pt-BR" err="1"/>
              <a:t>lower_left_corner</a:t>
            </a:r>
            <a:r>
              <a:rPr lang="pt-BR"/>
              <a:t> = vec3(-1.0*aspect,-1.0, -1.0);</a:t>
            </a:r>
          </a:p>
          <a:p>
            <a:r>
              <a:rPr lang="pt-BR"/>
              <a:t>  vec3 horizontal = vec3(2.0*</a:t>
            </a:r>
            <a:r>
              <a:rPr lang="pt-BR" err="1"/>
              <a:t>aspect</a:t>
            </a:r>
            <a:r>
              <a:rPr lang="pt-BR"/>
              <a:t>, 0.0, 0.0);</a:t>
            </a:r>
          </a:p>
          <a:p>
            <a:r>
              <a:rPr lang="pt-BR"/>
              <a:t>  vec3 vertical = vec3(0.0,2.0, 0.0);</a:t>
            </a:r>
          </a:p>
          <a:p>
            <a:r>
              <a:rPr lang="pt-BR"/>
              <a:t>  </a:t>
            </a:r>
          </a:p>
          <a:p>
            <a:r>
              <a:rPr lang="pt-BR"/>
              <a:t>  Ray </a:t>
            </a:r>
            <a:r>
              <a:rPr lang="pt-BR" err="1"/>
              <a:t>r</a:t>
            </a:r>
            <a:r>
              <a:rPr lang="pt-BR"/>
              <a:t> = Ray(vec3(0,0,0), </a:t>
            </a:r>
            <a:r>
              <a:rPr lang="pt-BR" err="1"/>
              <a:t>lower_left_corner+uv.x</a:t>
            </a:r>
            <a:r>
              <a:rPr lang="pt-BR"/>
              <a:t>*</a:t>
            </a:r>
            <a:r>
              <a:rPr lang="pt-BR" err="1"/>
              <a:t>horizontal+uv.y</a:t>
            </a:r>
            <a:r>
              <a:rPr lang="pt-BR"/>
              <a:t>*vertical); </a:t>
            </a:r>
          </a:p>
          <a:p>
            <a:endParaRPr lang="pt-BR"/>
          </a:p>
          <a:p>
            <a:r>
              <a:rPr lang="pt-BR"/>
              <a:t>  </a:t>
            </a:r>
            <a:r>
              <a:rPr lang="pt-BR" err="1"/>
              <a:t>fragColor</a:t>
            </a:r>
            <a:r>
              <a:rPr lang="pt-BR"/>
              <a:t> = vec4(color(</a:t>
            </a:r>
            <a:r>
              <a:rPr lang="pt-BR" err="1"/>
              <a:t>r</a:t>
            </a:r>
            <a:r>
              <a:rPr lang="pt-BR"/>
              <a:t>), 1.0);</a:t>
            </a:r>
          </a:p>
          <a:p>
            <a:r>
              <a:rPr lang="pt-B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20</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072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9b8c33d46_0_5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9b8c33d46_0_5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f9b8c33d46_0_5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9b8c33d46_0_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9b8c33d4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9b8c33d46_0_47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9b8c33d46_0_4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9b8c33d46_0_4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23</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6320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b8c33d46_0_49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b8c33d46_0_4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f9b8c33d46_0_4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f9b8c33d46_0_5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f9b8c33d46_0_5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f9b8c33d46_0_5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27</a:t>
            </a:fld>
            <a:endParaRPr/>
          </a:p>
        </p:txBody>
      </p:sp>
    </p:spTree>
    <p:extLst>
      <p:ext uri="{BB962C8B-B14F-4D97-AF65-F5344CB8AC3E}">
        <p14:creationId xmlns:p14="http://schemas.microsoft.com/office/powerpoint/2010/main" val="227469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28</a:t>
            </a:fld>
            <a:endParaRPr/>
          </a:p>
        </p:txBody>
      </p:sp>
    </p:spTree>
    <p:extLst>
      <p:ext uri="{BB962C8B-B14F-4D97-AF65-F5344CB8AC3E}">
        <p14:creationId xmlns:p14="http://schemas.microsoft.com/office/powerpoint/2010/main" val="2091802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f9b8c33d46_0_5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f9b8c33d46_0_5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f9b8c33d46_0_5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30</a:t>
            </a:fld>
            <a:endParaRPr/>
          </a:p>
        </p:txBody>
      </p:sp>
    </p:spTree>
    <p:extLst>
      <p:ext uri="{BB962C8B-B14F-4D97-AF65-F5344CB8AC3E}">
        <p14:creationId xmlns:p14="http://schemas.microsoft.com/office/powerpoint/2010/main" val="2488580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31</a:t>
            </a:fld>
            <a:endParaRPr/>
          </a:p>
        </p:txBody>
      </p:sp>
    </p:spTree>
    <p:extLst>
      <p:ext uri="{BB962C8B-B14F-4D97-AF65-F5344CB8AC3E}">
        <p14:creationId xmlns:p14="http://schemas.microsoft.com/office/powerpoint/2010/main" val="2955644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9b8c33d46_0_1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f9b8c33d46_0_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58" name="Google Shape;58;gf9b8c33d46_0_1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a:t>
            </a:fld>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f9b8c33d46_0_6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f9b8c33d46_0_6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struct Ray {</a:t>
            </a:r>
          </a:p>
          <a:p>
            <a:pPr marL="0" lvl="0" indent="0" algn="l" rtl="0">
              <a:spcBef>
                <a:spcPts val="0"/>
              </a:spcBef>
              <a:spcAft>
                <a:spcPts val="0"/>
              </a:spcAft>
              <a:buNone/>
            </a:pPr>
            <a:r>
              <a:rPr lang="en-US"/>
              <a:t>  vec3 origin, direction;</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a:t>
            </a:r>
            <a:r>
              <a:rPr lang="en-US" err="1"/>
              <a:t>hit_record</a:t>
            </a:r>
            <a:r>
              <a:rPr lang="en-US"/>
              <a:t> {</a:t>
            </a:r>
          </a:p>
          <a:p>
            <a:pPr marL="0" lvl="0" indent="0" algn="l" rtl="0">
              <a:spcBef>
                <a:spcPts val="0"/>
              </a:spcBef>
              <a:spcAft>
                <a:spcPts val="0"/>
              </a:spcAft>
              <a:buNone/>
            </a:pPr>
            <a:r>
              <a:rPr lang="en-US"/>
              <a:t>  float t;</a:t>
            </a:r>
          </a:p>
          <a:p>
            <a:pPr marL="0" lvl="0" indent="0" algn="l" rtl="0">
              <a:spcBef>
                <a:spcPts val="0"/>
              </a:spcBef>
              <a:spcAft>
                <a:spcPts val="0"/>
              </a:spcAft>
              <a:buNone/>
            </a:pPr>
            <a:r>
              <a:rPr lang="en-US"/>
              <a:t>  vec3 p, normal;</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Sphere {</a:t>
            </a:r>
          </a:p>
          <a:p>
            <a:pPr marL="0" lvl="0" indent="0" algn="l" rtl="0">
              <a:spcBef>
                <a:spcPts val="0"/>
              </a:spcBef>
              <a:spcAft>
                <a:spcPts val="0"/>
              </a:spcAft>
              <a:buNone/>
            </a:pPr>
            <a:r>
              <a:rPr lang="en-US"/>
              <a:t>  vec3 center;</a:t>
            </a:r>
          </a:p>
          <a:p>
            <a:pPr marL="0" lvl="0" indent="0" algn="l" rtl="0">
              <a:spcBef>
                <a:spcPts val="0"/>
              </a:spcBef>
              <a:spcAft>
                <a:spcPts val="0"/>
              </a:spcAft>
              <a:buNone/>
            </a:pPr>
            <a:r>
              <a:rPr lang="en-US"/>
              <a:t>  float radius;</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point_at_parameter</a:t>
            </a:r>
            <a:r>
              <a:rPr lang="en-US"/>
              <a:t>(Ray r, float t) {</a:t>
            </a:r>
          </a:p>
          <a:p>
            <a:pPr marL="0" lvl="0" indent="0" algn="l" rtl="0">
              <a:spcBef>
                <a:spcPts val="0"/>
              </a:spcBef>
              <a:spcAft>
                <a:spcPts val="0"/>
              </a:spcAft>
              <a:buNone/>
            </a:pPr>
            <a:r>
              <a:rPr lang="en-US"/>
              <a:t>  return(</a:t>
            </a:r>
            <a:r>
              <a:rPr lang="en-US" err="1"/>
              <a:t>r.origin</a:t>
            </a:r>
            <a:r>
              <a:rPr lang="en-US"/>
              <a:t> + t*</a:t>
            </a:r>
            <a:r>
              <a:rPr lang="en-US" err="1"/>
              <a:t>r.direction</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set_face_normal</a:t>
            </a:r>
            <a:r>
              <a:rPr lang="en-US"/>
              <a:t>(Ray r, vec3 </a:t>
            </a:r>
            <a:r>
              <a:rPr lang="en-US" err="1"/>
              <a:t>outward_normal</a:t>
            </a:r>
            <a:r>
              <a:rPr lang="en-US"/>
              <a:t>) {</a:t>
            </a:r>
          </a:p>
          <a:p>
            <a:pPr marL="0" lvl="0" indent="0" algn="l" rtl="0">
              <a:spcBef>
                <a:spcPts val="0"/>
              </a:spcBef>
              <a:spcAft>
                <a:spcPts val="0"/>
              </a:spcAft>
              <a:buNone/>
            </a:pPr>
            <a:r>
              <a:rPr lang="en-US"/>
              <a:t>    bool </a:t>
            </a:r>
            <a:r>
              <a:rPr lang="en-US" err="1"/>
              <a:t>front_face</a:t>
            </a:r>
            <a:r>
              <a:rPr lang="en-US"/>
              <a:t> = dot(</a:t>
            </a:r>
            <a:r>
              <a:rPr lang="en-US" err="1"/>
              <a:t>r.direction</a:t>
            </a:r>
            <a:r>
              <a:rPr lang="en-US"/>
              <a:t>, </a:t>
            </a:r>
            <a:r>
              <a:rPr lang="en-US" err="1"/>
              <a:t>outward_normal</a:t>
            </a:r>
            <a:r>
              <a:rPr lang="en-US"/>
              <a:t>) &lt; 0.0;</a:t>
            </a:r>
          </a:p>
          <a:p>
            <a:pPr marL="0" lvl="0" indent="0" algn="l" rtl="0">
              <a:spcBef>
                <a:spcPts val="0"/>
              </a:spcBef>
              <a:spcAft>
                <a:spcPts val="0"/>
              </a:spcAft>
              <a:buNone/>
            </a:pPr>
            <a:r>
              <a:rPr lang="en-US"/>
              <a:t>    return </a:t>
            </a:r>
            <a:r>
              <a:rPr lang="en-US" err="1"/>
              <a:t>front_face</a:t>
            </a:r>
            <a:r>
              <a:rPr lang="en-US"/>
              <a:t> ? </a:t>
            </a:r>
            <a:r>
              <a:rPr lang="en-US" err="1"/>
              <a:t>outward_normal</a:t>
            </a:r>
            <a:r>
              <a:rPr lang="en-US"/>
              <a:t> :-</a:t>
            </a:r>
            <a:r>
              <a:rPr lang="en-US" err="1"/>
              <a:t>outward_normal</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hit_sphere</a:t>
            </a:r>
            <a:r>
              <a:rPr lang="en-US"/>
              <a:t>(Sphere s, Ray r, float </a:t>
            </a:r>
            <a:r>
              <a:rPr lang="en-US" err="1"/>
              <a:t>t_min</a:t>
            </a:r>
            <a:r>
              <a:rPr lang="en-US"/>
              <a:t>, float </a:t>
            </a:r>
            <a:r>
              <a:rPr lang="en-US" err="1"/>
              <a:t>t_max</a:t>
            </a:r>
            <a:r>
              <a:rPr lang="en-US"/>
              <a:t>, out </a:t>
            </a:r>
            <a:r>
              <a:rPr lang="en-US" err="1"/>
              <a:t>hit_record</a:t>
            </a:r>
            <a:r>
              <a:rPr lang="en-US"/>
              <a:t> rec){</a:t>
            </a:r>
          </a:p>
          <a:p>
            <a:pPr marL="0" lvl="0" indent="0" algn="l" rtl="0">
              <a:spcBef>
                <a:spcPts val="0"/>
              </a:spcBef>
              <a:spcAft>
                <a:spcPts val="0"/>
              </a:spcAft>
              <a:buNone/>
            </a:pPr>
            <a:r>
              <a:rPr lang="en-US"/>
              <a:t>  vec3 </a:t>
            </a:r>
            <a:r>
              <a:rPr lang="en-US" err="1"/>
              <a:t>oc</a:t>
            </a:r>
            <a:r>
              <a:rPr lang="en-US"/>
              <a:t> = </a:t>
            </a:r>
            <a:r>
              <a:rPr lang="en-US" err="1"/>
              <a:t>r.origin</a:t>
            </a:r>
            <a:r>
              <a:rPr lang="en-US"/>
              <a:t> - </a:t>
            </a:r>
            <a:r>
              <a:rPr lang="en-US" err="1"/>
              <a:t>s.center</a:t>
            </a:r>
            <a:r>
              <a:rPr lang="en-US"/>
              <a:t>;</a:t>
            </a:r>
          </a:p>
          <a:p>
            <a:pPr marL="0" lvl="0" indent="0" algn="l" rtl="0">
              <a:spcBef>
                <a:spcPts val="0"/>
              </a:spcBef>
              <a:spcAft>
                <a:spcPts val="0"/>
              </a:spcAft>
              <a:buNone/>
            </a:pPr>
            <a:r>
              <a:rPr lang="en-US"/>
              <a:t>  float a = dot(</a:t>
            </a:r>
            <a:r>
              <a:rPr lang="en-US" err="1"/>
              <a:t>r.direction,r.direction</a:t>
            </a:r>
            <a:r>
              <a:rPr lang="en-US"/>
              <a:t>);</a:t>
            </a:r>
          </a:p>
          <a:p>
            <a:pPr marL="0" lvl="0" indent="0" algn="l" rtl="0">
              <a:spcBef>
                <a:spcPts val="0"/>
              </a:spcBef>
              <a:spcAft>
                <a:spcPts val="0"/>
              </a:spcAft>
              <a:buNone/>
            </a:pPr>
            <a:r>
              <a:rPr lang="en-US"/>
              <a:t>  float </a:t>
            </a:r>
            <a:r>
              <a:rPr lang="en-US" err="1"/>
              <a:t>half_b</a:t>
            </a:r>
            <a:r>
              <a:rPr lang="en-US"/>
              <a:t> = dot(</a:t>
            </a:r>
            <a:r>
              <a:rPr lang="en-US" err="1"/>
              <a:t>oc</a:t>
            </a:r>
            <a:r>
              <a:rPr lang="en-US"/>
              <a:t>, </a:t>
            </a:r>
            <a:r>
              <a:rPr lang="en-US" err="1"/>
              <a:t>r.direction</a:t>
            </a:r>
            <a:r>
              <a:rPr lang="en-US"/>
              <a:t>);</a:t>
            </a:r>
          </a:p>
          <a:p>
            <a:pPr marL="0" lvl="0" indent="0" algn="l" rtl="0">
              <a:spcBef>
                <a:spcPts val="0"/>
              </a:spcBef>
              <a:spcAft>
                <a:spcPts val="0"/>
              </a:spcAft>
              <a:buNone/>
            </a:pPr>
            <a:r>
              <a:rPr lang="en-US"/>
              <a:t>  float c = dot(</a:t>
            </a:r>
            <a:r>
              <a:rPr lang="en-US" err="1"/>
              <a:t>oc,oc</a:t>
            </a:r>
            <a:r>
              <a:rPr lang="en-US"/>
              <a:t>) - </a:t>
            </a:r>
            <a:r>
              <a:rPr lang="en-US" err="1"/>
              <a:t>s.radius</a:t>
            </a:r>
            <a:r>
              <a:rPr lang="en-US"/>
              <a:t>*</a:t>
            </a:r>
            <a:r>
              <a:rPr lang="en-US" err="1"/>
              <a:t>s.radius</a:t>
            </a:r>
            <a:r>
              <a:rPr lang="en-US"/>
              <a:t>;</a:t>
            </a:r>
          </a:p>
          <a:p>
            <a:pPr marL="0" lvl="0" indent="0" algn="l" rtl="0">
              <a:spcBef>
                <a:spcPts val="0"/>
              </a:spcBef>
              <a:spcAft>
                <a:spcPts val="0"/>
              </a:spcAft>
              <a:buNone/>
            </a:pPr>
            <a:r>
              <a:rPr lang="en-US"/>
              <a:t>  float </a:t>
            </a:r>
            <a:r>
              <a:rPr lang="en-US" err="1"/>
              <a:t>discriminat</a:t>
            </a:r>
            <a:r>
              <a:rPr lang="en-US"/>
              <a:t> = </a:t>
            </a:r>
            <a:r>
              <a:rPr lang="en-US" err="1"/>
              <a:t>half_b</a:t>
            </a:r>
            <a:r>
              <a:rPr lang="en-US"/>
              <a:t>*</a:t>
            </a:r>
            <a:r>
              <a:rPr lang="en-US" err="1"/>
              <a:t>half_b</a:t>
            </a:r>
            <a:r>
              <a:rPr lang="en-US"/>
              <a:t> - a*c;</a:t>
            </a:r>
          </a:p>
          <a:p>
            <a:pPr marL="0" lvl="0" indent="0" algn="l" rtl="0">
              <a:spcBef>
                <a:spcPts val="0"/>
              </a:spcBef>
              <a:spcAft>
                <a:spcPts val="0"/>
              </a:spcAft>
              <a:buNone/>
            </a:pPr>
            <a:r>
              <a:rPr lang="en-US"/>
              <a:t>  if (</a:t>
            </a:r>
            <a:r>
              <a:rPr lang="en-US" err="1"/>
              <a:t>discriminat</a:t>
            </a:r>
            <a:r>
              <a:rPr lang="en-US"/>
              <a:t> &lt; 0.0) return(false);</a:t>
            </a:r>
          </a:p>
          <a:p>
            <a:pPr marL="0" lvl="0" indent="0" algn="l" rtl="0">
              <a:spcBef>
                <a:spcPts val="0"/>
              </a:spcBef>
              <a:spcAft>
                <a:spcPts val="0"/>
              </a:spcAft>
              <a:buNone/>
            </a:pPr>
            <a:r>
              <a:rPr lang="en-US"/>
              <a:t>  float </a:t>
            </a:r>
            <a:r>
              <a:rPr lang="en-US" err="1"/>
              <a:t>sqrtd</a:t>
            </a:r>
            <a:r>
              <a:rPr lang="en-US"/>
              <a:t> = sqrt(</a:t>
            </a:r>
            <a:r>
              <a:rPr lang="en-US" err="1"/>
              <a:t>discriminat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float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 {</a:t>
            </a:r>
          </a:p>
          <a:p>
            <a:pPr marL="0" lvl="0" indent="0" algn="l" rtl="0">
              <a:spcBef>
                <a:spcPts val="0"/>
              </a:spcBef>
              <a:spcAft>
                <a:spcPts val="0"/>
              </a:spcAft>
              <a:buNone/>
            </a:pPr>
            <a:r>
              <a:rPr lang="en-US"/>
              <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a:t>
            </a:r>
          </a:p>
          <a:p>
            <a:pPr marL="0" lvl="0" indent="0" algn="l" rtl="0">
              <a:spcBef>
                <a:spcPts val="0"/>
              </a:spcBef>
              <a:spcAft>
                <a:spcPts val="0"/>
              </a:spcAft>
              <a:buNone/>
            </a:pPr>
            <a:r>
              <a:rPr lang="en-US"/>
              <a:t>      return false;</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rec.t</a:t>
            </a:r>
            <a:r>
              <a:rPr lang="en-US"/>
              <a:t> = root;</a:t>
            </a:r>
          </a:p>
          <a:p>
            <a:pPr marL="0" lvl="0" indent="0" algn="l" rtl="0">
              <a:spcBef>
                <a:spcPts val="0"/>
              </a:spcBef>
              <a:spcAft>
                <a:spcPts val="0"/>
              </a:spcAft>
              <a:buNone/>
            </a:pPr>
            <a:r>
              <a:rPr lang="en-US"/>
              <a:t>  </a:t>
            </a:r>
            <a:r>
              <a:rPr lang="en-US" err="1"/>
              <a:t>rec.p</a:t>
            </a:r>
            <a:r>
              <a:rPr lang="en-US"/>
              <a:t> = </a:t>
            </a:r>
            <a:r>
              <a:rPr lang="en-US" err="1"/>
              <a:t>point_at_parameter</a:t>
            </a:r>
            <a:r>
              <a:rPr lang="en-US"/>
              <a:t>(</a:t>
            </a:r>
            <a:r>
              <a:rPr lang="en-US" err="1"/>
              <a:t>r,rec.t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vec3 </a:t>
            </a:r>
            <a:r>
              <a:rPr lang="en-US" err="1"/>
              <a:t>outward_normal</a:t>
            </a:r>
            <a:r>
              <a:rPr lang="en-US"/>
              <a:t> = (</a:t>
            </a:r>
            <a:r>
              <a:rPr lang="en-US" err="1"/>
              <a:t>rec.p</a:t>
            </a:r>
            <a:r>
              <a:rPr lang="en-US"/>
              <a:t> - </a:t>
            </a:r>
            <a:r>
              <a:rPr lang="en-US" err="1"/>
              <a:t>s.center</a:t>
            </a:r>
            <a:r>
              <a:rPr lang="en-US"/>
              <a:t>) / </a:t>
            </a:r>
            <a:r>
              <a:rPr lang="en-US" err="1"/>
              <a:t>s.radius</a:t>
            </a:r>
            <a:r>
              <a:rPr lang="en-US"/>
              <a:t>;</a:t>
            </a:r>
          </a:p>
          <a:p>
            <a:pPr marL="0" lvl="0" indent="0" algn="l" rtl="0">
              <a:spcBef>
                <a:spcPts val="0"/>
              </a:spcBef>
              <a:spcAft>
                <a:spcPts val="0"/>
              </a:spcAft>
              <a:buNone/>
            </a:pPr>
            <a:r>
              <a:rPr lang="en-US"/>
              <a:t>  </a:t>
            </a:r>
            <a:r>
              <a:rPr lang="en-US" err="1"/>
              <a:t>rec.normal</a:t>
            </a:r>
            <a:r>
              <a:rPr lang="en-US"/>
              <a:t> = </a:t>
            </a:r>
            <a:r>
              <a:rPr lang="en-US" err="1"/>
              <a:t>set_face_normal</a:t>
            </a:r>
            <a:r>
              <a:rPr lang="en-US"/>
              <a:t>(r, </a:t>
            </a:r>
            <a:r>
              <a:rPr lang="en-US" err="1"/>
              <a:t>outward_normal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return(true);</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Sphere world[] = Sphere[2](</a:t>
            </a:r>
          </a:p>
          <a:p>
            <a:pPr marL="0" lvl="0" indent="0" algn="l" rtl="0">
              <a:spcBef>
                <a:spcPts val="0"/>
              </a:spcBef>
              <a:spcAft>
                <a:spcPts val="0"/>
              </a:spcAft>
              <a:buNone/>
            </a:pPr>
            <a:r>
              <a:rPr lang="en-US"/>
              <a:t>  Sphere(vec3(0.0, 0.0, -1.0), 0.5),</a:t>
            </a:r>
          </a:p>
          <a:p>
            <a:pPr marL="0" lvl="0" indent="0" algn="l" rtl="0">
              <a:spcBef>
                <a:spcPts val="0"/>
              </a:spcBef>
              <a:spcAft>
                <a:spcPts val="0"/>
              </a:spcAft>
              <a:buNone/>
            </a:pPr>
            <a:r>
              <a:rPr lang="en-US"/>
              <a:t>  Sphere(vec3(0.0, -100.5, -1.0), 100.0)</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hitable_list</a:t>
            </a:r>
            <a:r>
              <a:rPr lang="en-US"/>
              <a:t>(Ray r, float </a:t>
            </a:r>
            <a:r>
              <a:rPr lang="en-US" err="1"/>
              <a:t>t_min</a:t>
            </a:r>
            <a:r>
              <a:rPr lang="en-US"/>
              <a:t>, float </a:t>
            </a:r>
            <a:r>
              <a:rPr lang="en-US" err="1"/>
              <a:t>t_max</a:t>
            </a:r>
            <a:r>
              <a:rPr lang="en-US"/>
              <a:t>, </a:t>
            </a:r>
            <a:r>
              <a:rPr lang="en-US" err="1"/>
              <a:t>inout</a:t>
            </a:r>
            <a:r>
              <a:rPr lang="en-US"/>
              <a:t> </a:t>
            </a:r>
            <a:r>
              <a:rPr lang="en-US" err="1"/>
              <a:t>hit_record</a:t>
            </a:r>
            <a:r>
              <a:rPr lang="en-US"/>
              <a:t> rec) {</a:t>
            </a:r>
          </a:p>
          <a:p>
            <a:pPr marL="0" lvl="0" indent="0" algn="l" rtl="0">
              <a:spcBef>
                <a:spcPts val="0"/>
              </a:spcBef>
              <a:spcAft>
                <a:spcPts val="0"/>
              </a:spcAft>
              <a:buNone/>
            </a:pPr>
            <a:r>
              <a:rPr lang="en-US"/>
              <a:t>  </a:t>
            </a:r>
            <a:r>
              <a:rPr lang="en-US" err="1"/>
              <a:t>hit_record</a:t>
            </a:r>
            <a:r>
              <a:rPr lang="en-US"/>
              <a:t> </a:t>
            </a:r>
            <a:r>
              <a:rPr lang="en-US" err="1"/>
              <a:t>temp_rec</a:t>
            </a:r>
            <a:r>
              <a:rPr lang="en-US"/>
              <a:t>;</a:t>
            </a:r>
          </a:p>
          <a:p>
            <a:pPr marL="0" lvl="0" indent="0" algn="l" rtl="0">
              <a:spcBef>
                <a:spcPts val="0"/>
              </a:spcBef>
              <a:spcAft>
                <a:spcPts val="0"/>
              </a:spcAft>
              <a:buNone/>
            </a:pPr>
            <a:r>
              <a:rPr lang="en-US"/>
              <a:t>  bool </a:t>
            </a:r>
            <a:r>
              <a:rPr lang="en-US" err="1"/>
              <a:t>hit_anything</a:t>
            </a:r>
            <a:r>
              <a:rPr lang="en-US"/>
              <a:t> = false;</a:t>
            </a:r>
          </a:p>
          <a:p>
            <a:pPr marL="0" lvl="0" indent="0" algn="l" rtl="0">
              <a:spcBef>
                <a:spcPts val="0"/>
              </a:spcBef>
              <a:spcAft>
                <a:spcPts val="0"/>
              </a:spcAft>
              <a:buNone/>
            </a:pPr>
            <a:r>
              <a:rPr lang="en-US"/>
              <a:t>  float </a:t>
            </a:r>
            <a:r>
              <a:rPr lang="en-US" err="1"/>
              <a:t>closest_so_far</a:t>
            </a:r>
            <a:r>
              <a:rPr lang="en-US"/>
              <a:t> = </a:t>
            </a:r>
            <a:r>
              <a:rPr lang="en-US" err="1"/>
              <a:t>t_max</a:t>
            </a:r>
            <a:r>
              <a:rPr lang="en-US"/>
              <a:t>;</a:t>
            </a:r>
          </a:p>
          <a:p>
            <a:pPr marL="0" lvl="0" indent="0" algn="l" rtl="0">
              <a:spcBef>
                <a:spcPts val="0"/>
              </a:spcBef>
              <a:spcAft>
                <a:spcPts val="0"/>
              </a:spcAft>
              <a:buNone/>
            </a:pPr>
            <a:r>
              <a:rPr lang="en-US"/>
              <a:t>  for(int </a:t>
            </a:r>
            <a:r>
              <a:rPr lang="en-US" err="1"/>
              <a:t>i</a:t>
            </a:r>
            <a:r>
              <a:rPr lang="en-US"/>
              <a:t>=0; </a:t>
            </a:r>
            <a:r>
              <a:rPr lang="en-US" err="1"/>
              <a:t>i</a:t>
            </a:r>
            <a:r>
              <a:rPr lang="en-US"/>
              <a:t>&lt;</a:t>
            </a:r>
            <a:r>
              <a:rPr lang="en-US" err="1"/>
              <a:t>world.length</a:t>
            </a:r>
            <a:r>
              <a:rPr lang="en-US"/>
              <a:t>(); </a:t>
            </a:r>
            <a:r>
              <a:rPr lang="en-US" err="1"/>
              <a:t>i</a:t>
            </a:r>
            <a:r>
              <a:rPr lang="en-US"/>
              <a:t>++) {</a:t>
            </a:r>
          </a:p>
          <a:p>
            <a:pPr marL="0" lvl="0" indent="0" algn="l" rtl="0">
              <a:spcBef>
                <a:spcPts val="0"/>
              </a:spcBef>
              <a:spcAft>
                <a:spcPts val="0"/>
              </a:spcAft>
              <a:buNone/>
            </a:pPr>
            <a:r>
              <a:rPr lang="en-US"/>
              <a:t>    if(</a:t>
            </a:r>
            <a:r>
              <a:rPr lang="en-US" err="1"/>
              <a:t>hit_sphere</a:t>
            </a:r>
            <a:r>
              <a:rPr lang="en-US"/>
              <a:t>(world[</a:t>
            </a:r>
            <a:r>
              <a:rPr lang="en-US" err="1"/>
              <a:t>i</a:t>
            </a:r>
            <a:r>
              <a:rPr lang="en-US"/>
              <a:t>], r, </a:t>
            </a:r>
            <a:r>
              <a:rPr lang="en-US" err="1"/>
              <a:t>t_min</a:t>
            </a:r>
            <a:r>
              <a:rPr lang="en-US"/>
              <a:t>, </a:t>
            </a:r>
            <a:r>
              <a:rPr lang="en-US" err="1"/>
              <a:t>closest_so_far</a:t>
            </a:r>
            <a:r>
              <a:rPr lang="en-US"/>
              <a:t>, </a:t>
            </a:r>
            <a:r>
              <a:rPr lang="en-US" err="1"/>
              <a:t>temp_rec</a:t>
            </a:r>
            <a:r>
              <a:rPr lang="en-US"/>
              <a:t>)) {</a:t>
            </a:r>
          </a:p>
          <a:p>
            <a:pPr marL="0" lvl="0" indent="0" algn="l" rtl="0">
              <a:spcBef>
                <a:spcPts val="0"/>
              </a:spcBef>
              <a:spcAft>
                <a:spcPts val="0"/>
              </a:spcAft>
              <a:buNone/>
            </a:pPr>
            <a:r>
              <a:rPr lang="en-US"/>
              <a:t>      </a:t>
            </a:r>
            <a:r>
              <a:rPr lang="en-US" err="1"/>
              <a:t>hit_anything</a:t>
            </a:r>
            <a:r>
              <a:rPr lang="en-US"/>
              <a:t> = true;</a:t>
            </a:r>
          </a:p>
          <a:p>
            <a:pPr marL="0" lvl="0" indent="0" algn="l" rtl="0">
              <a:spcBef>
                <a:spcPts val="0"/>
              </a:spcBef>
              <a:spcAft>
                <a:spcPts val="0"/>
              </a:spcAft>
              <a:buNone/>
            </a:pPr>
            <a:r>
              <a:rPr lang="en-US"/>
              <a:t>      </a:t>
            </a:r>
            <a:r>
              <a:rPr lang="en-US" err="1"/>
              <a:t>closest_so_far</a:t>
            </a:r>
            <a:r>
              <a:rPr lang="en-US"/>
              <a:t> = </a:t>
            </a:r>
            <a:r>
              <a:rPr lang="en-US" err="1"/>
              <a:t>temp_rec.t</a:t>
            </a:r>
            <a:r>
              <a:rPr lang="en-US"/>
              <a:t>;</a:t>
            </a:r>
          </a:p>
          <a:p>
            <a:pPr marL="0" lvl="0" indent="0" algn="l" rtl="0">
              <a:spcBef>
                <a:spcPts val="0"/>
              </a:spcBef>
              <a:spcAft>
                <a:spcPts val="0"/>
              </a:spcAft>
              <a:buNone/>
            </a:pPr>
            <a:r>
              <a:rPr lang="en-US"/>
              <a:t>      rec = </a:t>
            </a:r>
            <a:r>
              <a:rPr lang="en-US" err="1"/>
              <a:t>temp_rec</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a:t>
            </a:r>
            <a:r>
              <a:rPr lang="en-US" err="1"/>
              <a:t>hit_anything</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color(Ray r){</a:t>
            </a:r>
          </a:p>
          <a:p>
            <a:pPr marL="0" lvl="0" indent="0" algn="l" rtl="0">
              <a:spcBef>
                <a:spcPts val="0"/>
              </a:spcBef>
              <a:spcAft>
                <a:spcPts val="0"/>
              </a:spcAft>
              <a:buNone/>
            </a:pPr>
            <a:r>
              <a:rPr lang="en-US"/>
              <a:t>  </a:t>
            </a:r>
            <a:r>
              <a:rPr lang="en-US" err="1"/>
              <a:t>hit_record</a:t>
            </a:r>
            <a:r>
              <a:rPr lang="en-US"/>
              <a:t> rec;</a:t>
            </a:r>
          </a:p>
          <a:p>
            <a:pPr marL="0" lvl="0" indent="0" algn="l" rtl="0">
              <a:spcBef>
                <a:spcPts val="0"/>
              </a:spcBef>
              <a:spcAft>
                <a:spcPts val="0"/>
              </a:spcAft>
              <a:buNone/>
            </a:pPr>
            <a:r>
              <a:rPr lang="en-US"/>
              <a:t>  if(</a:t>
            </a:r>
            <a:r>
              <a:rPr lang="en-US" err="1"/>
              <a:t>hitable_list</a:t>
            </a:r>
            <a:r>
              <a:rPr lang="en-US"/>
              <a:t>(r, 0.0, 10000.0, rec)) {</a:t>
            </a:r>
          </a:p>
          <a:p>
            <a:pPr marL="0" lvl="0" indent="0" algn="l" rtl="0">
              <a:spcBef>
                <a:spcPts val="0"/>
              </a:spcBef>
              <a:spcAft>
                <a:spcPts val="0"/>
              </a:spcAft>
              <a:buNone/>
            </a:pPr>
            <a:r>
              <a:rPr lang="en-US"/>
              <a:t>    return 0.5*(rec.normal+vec3(1.0));</a:t>
            </a:r>
          </a:p>
          <a:p>
            <a:pPr marL="0" lvl="0" indent="0" algn="l" rtl="0">
              <a:spcBef>
                <a:spcPts val="0"/>
              </a:spcBef>
              <a:spcAft>
                <a:spcPts val="0"/>
              </a:spcAft>
              <a:buNone/>
            </a:pPr>
            <a:r>
              <a:rPr lang="en-US"/>
              <a:t>  }</a:t>
            </a:r>
          </a:p>
          <a:p>
            <a:pPr marL="0" lvl="0" indent="0" algn="l" rtl="0">
              <a:spcBef>
                <a:spcPts val="0"/>
              </a:spcBef>
              <a:spcAft>
                <a:spcPts val="0"/>
              </a:spcAft>
              <a:buNone/>
            </a:pPr>
            <a:r>
              <a:rPr lang="en-US"/>
              <a:t>  vec3 </a:t>
            </a:r>
            <a:r>
              <a:rPr lang="en-US" err="1"/>
              <a:t>unit_direction</a:t>
            </a:r>
            <a:r>
              <a:rPr lang="en-US"/>
              <a:t> = normalize(</a:t>
            </a:r>
            <a:r>
              <a:rPr lang="en-US" err="1"/>
              <a:t>r.direction</a:t>
            </a:r>
            <a:r>
              <a:rPr lang="en-US"/>
              <a:t>);</a:t>
            </a:r>
          </a:p>
          <a:p>
            <a:pPr marL="0" lvl="0" indent="0" algn="l" rtl="0">
              <a:spcBef>
                <a:spcPts val="0"/>
              </a:spcBef>
              <a:spcAft>
                <a:spcPts val="0"/>
              </a:spcAft>
              <a:buNone/>
            </a:pPr>
            <a:r>
              <a:rPr lang="en-US"/>
              <a:t>  float t = 0.5 * (</a:t>
            </a:r>
            <a:r>
              <a:rPr lang="en-US" err="1"/>
              <a:t>unit_direction.y</a:t>
            </a:r>
            <a:r>
              <a:rPr lang="en-US"/>
              <a:t> + 1.0);</a:t>
            </a:r>
          </a:p>
          <a:p>
            <a:pPr marL="0" lvl="0" indent="0" algn="l" rtl="0">
              <a:spcBef>
                <a:spcPts val="0"/>
              </a:spcBef>
              <a:spcAft>
                <a:spcPts val="0"/>
              </a:spcAft>
              <a:buNone/>
            </a:pPr>
            <a:r>
              <a:rPr lang="en-US"/>
              <a:t>  return mix(vec3(1.0), vec3(0.5,0.7,1.0), 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  </a:t>
            </a:r>
          </a:p>
          <a:p>
            <a:pPr marL="0" lvl="0" indent="0" algn="l" rtl="0">
              <a:spcBef>
                <a:spcPts val="0"/>
              </a:spcBef>
              <a:spcAft>
                <a:spcPts val="0"/>
              </a:spcAft>
              <a:buNone/>
            </a:pPr>
            <a:r>
              <a:rPr lang="en-US"/>
              <a:t>void </a:t>
            </a:r>
            <a:r>
              <a:rPr lang="en-US" err="1"/>
              <a:t>mainImage</a:t>
            </a:r>
            <a:r>
              <a:rPr lang="en-US"/>
              <a:t>( out vec4 </a:t>
            </a:r>
            <a:r>
              <a:rPr lang="en-US" err="1"/>
              <a:t>fragColor</a:t>
            </a:r>
            <a:r>
              <a:rPr lang="en-US"/>
              <a:t>, in vec2 </a:t>
            </a:r>
            <a:r>
              <a:rPr lang="en-US" err="1"/>
              <a:t>fragCoord</a:t>
            </a:r>
            <a:r>
              <a:rPr lang="en-US"/>
              <a:t> ) {</a:t>
            </a:r>
          </a:p>
          <a:p>
            <a:pPr marL="0" lvl="0" indent="0" algn="l" rtl="0">
              <a:spcBef>
                <a:spcPts val="0"/>
              </a:spcBef>
              <a:spcAft>
                <a:spcPts val="0"/>
              </a:spcAft>
              <a:buNone/>
            </a:pPr>
            <a:r>
              <a:rPr lang="en-US"/>
              <a:t>  vec2 </a:t>
            </a:r>
            <a:r>
              <a:rPr lang="en-US" err="1"/>
              <a:t>uv</a:t>
            </a:r>
            <a:r>
              <a:rPr lang="en-US"/>
              <a:t> = </a:t>
            </a:r>
            <a:r>
              <a:rPr lang="en-US" err="1"/>
              <a:t>fragCoord</a:t>
            </a:r>
            <a:r>
              <a:rPr lang="en-US"/>
              <a:t>/</a:t>
            </a:r>
            <a:r>
              <a:rPr lang="en-US" err="1"/>
              <a:t>iResolution.xy</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  float aspect = </a:t>
            </a:r>
            <a:r>
              <a:rPr lang="en-US" err="1"/>
              <a:t>iResolution.x</a:t>
            </a:r>
            <a:r>
              <a:rPr lang="en-US"/>
              <a:t>/</a:t>
            </a:r>
            <a:r>
              <a:rPr lang="en-US" err="1"/>
              <a:t>iResolution.y</a:t>
            </a:r>
            <a:r>
              <a:rPr lang="en-US"/>
              <a:t>;</a:t>
            </a:r>
          </a:p>
          <a:p>
            <a:pPr marL="0" lvl="0" indent="0" algn="l" rtl="0">
              <a:spcBef>
                <a:spcPts val="0"/>
              </a:spcBef>
              <a:spcAft>
                <a:spcPts val="0"/>
              </a:spcAft>
              <a:buNone/>
            </a:pPr>
            <a:r>
              <a:rPr lang="en-US"/>
              <a:t>  vec3 </a:t>
            </a:r>
            <a:r>
              <a:rPr lang="en-US" err="1"/>
              <a:t>lower_left_corner</a:t>
            </a:r>
            <a:r>
              <a:rPr lang="en-US"/>
              <a:t> = vec3(-1.0*aspect,-1.0, -1.0);</a:t>
            </a:r>
          </a:p>
          <a:p>
            <a:pPr marL="0" lvl="0" indent="0" algn="l" rtl="0">
              <a:spcBef>
                <a:spcPts val="0"/>
              </a:spcBef>
              <a:spcAft>
                <a:spcPts val="0"/>
              </a:spcAft>
              <a:buNone/>
            </a:pPr>
            <a:r>
              <a:rPr lang="en-US"/>
              <a:t>  vec3 horizontal = vec3(2.0*aspect, 0.0, 0.0);</a:t>
            </a:r>
          </a:p>
          <a:p>
            <a:pPr marL="0" lvl="0" indent="0" algn="l" rtl="0">
              <a:spcBef>
                <a:spcPts val="0"/>
              </a:spcBef>
              <a:spcAft>
                <a:spcPts val="0"/>
              </a:spcAft>
              <a:buNone/>
            </a:pPr>
            <a:r>
              <a:rPr lang="en-US"/>
              <a:t>  vec3 vertical = vec3(0.0,2.0, 0.0);</a:t>
            </a:r>
          </a:p>
          <a:p>
            <a:pPr marL="0" lvl="0" indent="0" algn="l" rtl="0">
              <a:spcBef>
                <a:spcPts val="0"/>
              </a:spcBef>
              <a:spcAft>
                <a:spcPts val="0"/>
              </a:spcAft>
              <a:buNone/>
            </a:pPr>
            <a:r>
              <a:rPr lang="en-US"/>
              <a:t>  </a:t>
            </a:r>
          </a:p>
          <a:p>
            <a:pPr marL="0" lvl="0" indent="0" algn="l" rtl="0">
              <a:spcBef>
                <a:spcPts val="0"/>
              </a:spcBef>
              <a:spcAft>
                <a:spcPts val="0"/>
              </a:spcAft>
              <a:buNone/>
            </a:pPr>
            <a:r>
              <a:rPr lang="en-US"/>
              <a:t>  Ray r = Ray(vec3(0,0,0), </a:t>
            </a:r>
            <a:r>
              <a:rPr lang="en-US" err="1"/>
              <a:t>lower_left_corner+uv.x</a:t>
            </a:r>
            <a:r>
              <a:rPr lang="en-US"/>
              <a:t>*</a:t>
            </a:r>
            <a:r>
              <a:rPr lang="en-US" err="1"/>
              <a:t>horizontal+uv.y</a:t>
            </a:r>
            <a:r>
              <a:rPr lang="en-US"/>
              <a:t>*vertical); </a:t>
            </a:r>
          </a:p>
          <a:p>
            <a:pPr marL="0" lvl="0" indent="0" algn="l" rtl="0">
              <a:spcBef>
                <a:spcPts val="0"/>
              </a:spcBef>
              <a:spcAft>
                <a:spcPts val="0"/>
              </a:spcAft>
              <a:buNone/>
            </a:pPr>
            <a:endParaRPr lang="en-US"/>
          </a:p>
          <a:p>
            <a:pPr marL="0" lvl="0" indent="0" algn="l" rtl="0">
              <a:spcBef>
                <a:spcPts val="0"/>
              </a:spcBef>
              <a:spcAft>
                <a:spcPts val="0"/>
              </a:spcAft>
              <a:buNone/>
            </a:pPr>
            <a:r>
              <a:rPr lang="en-US"/>
              <a:t>  vec3 col = color(r);</a:t>
            </a:r>
          </a:p>
          <a:p>
            <a:pPr marL="0" lvl="0" indent="0" algn="l" rtl="0">
              <a:spcBef>
                <a:spcPts val="0"/>
              </a:spcBef>
              <a:spcAft>
                <a:spcPts val="0"/>
              </a:spcAft>
              <a:buNone/>
            </a:pPr>
            <a:r>
              <a:rPr lang="en-US"/>
              <a:t>  </a:t>
            </a:r>
            <a:r>
              <a:rPr lang="en-US" err="1"/>
              <a:t>fragColor</a:t>
            </a:r>
            <a:r>
              <a:rPr lang="en-US"/>
              <a:t> = vec4(col, 1.0);</a:t>
            </a:r>
          </a:p>
          <a:p>
            <a:pPr marL="0" lvl="0" indent="0" algn="l" rtl="0">
              <a:spcBef>
                <a:spcPts val="0"/>
              </a:spcBef>
              <a:spcAft>
                <a:spcPts val="0"/>
              </a:spcAft>
              <a:buNone/>
            </a:pPr>
            <a:r>
              <a:rPr lang="en-US"/>
              <a:t>}</a:t>
            </a:r>
          </a:p>
          <a:p>
            <a:pPr marL="0" lvl="0" indent="0" algn="l" rtl="0">
              <a:spcBef>
                <a:spcPts val="0"/>
              </a:spcBef>
              <a:spcAft>
                <a:spcPts val="0"/>
              </a:spcAft>
              <a:buNone/>
            </a:pPr>
            <a:endParaRPr/>
          </a:p>
        </p:txBody>
      </p:sp>
      <p:sp>
        <p:nvSpPr>
          <p:cNvPr id="535" name="Google Shape;535;gf9b8c33d46_0_6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9b8c33d46_0_6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9b8c33d46_0_6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9b8c33d46_0_6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f9b8c33d46_0_6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f9b8c33d46_0_6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gf9b8c33d46_0_6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ae391e9fa_0_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ae391e9fa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ae391e9fa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ae391e9fa_0_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fae391e9fa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struct Ray {</a:t>
            </a:r>
          </a:p>
          <a:p>
            <a:pPr marL="0" lvl="0" indent="0" algn="l" rtl="0">
              <a:spcBef>
                <a:spcPts val="0"/>
              </a:spcBef>
              <a:spcAft>
                <a:spcPts val="0"/>
              </a:spcAft>
              <a:buNone/>
            </a:pPr>
            <a:r>
              <a:rPr lang="en-US"/>
              <a:t>  vec3 origin, direction;</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a:t>
            </a:r>
            <a:r>
              <a:rPr lang="en-US" err="1"/>
              <a:t>hit_record</a:t>
            </a:r>
            <a:r>
              <a:rPr lang="en-US"/>
              <a:t> {</a:t>
            </a:r>
          </a:p>
          <a:p>
            <a:pPr marL="0" lvl="0" indent="0" algn="l" rtl="0">
              <a:spcBef>
                <a:spcPts val="0"/>
              </a:spcBef>
              <a:spcAft>
                <a:spcPts val="0"/>
              </a:spcAft>
              <a:buNone/>
            </a:pPr>
            <a:r>
              <a:rPr lang="en-US"/>
              <a:t>  float t;</a:t>
            </a:r>
          </a:p>
          <a:p>
            <a:pPr marL="0" lvl="0" indent="0" algn="l" rtl="0">
              <a:spcBef>
                <a:spcPts val="0"/>
              </a:spcBef>
              <a:spcAft>
                <a:spcPts val="0"/>
              </a:spcAft>
              <a:buNone/>
            </a:pPr>
            <a:r>
              <a:rPr lang="en-US"/>
              <a:t>  vec3 p, normal;</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Sphere {</a:t>
            </a:r>
          </a:p>
          <a:p>
            <a:pPr marL="0" lvl="0" indent="0" algn="l" rtl="0">
              <a:spcBef>
                <a:spcPts val="0"/>
              </a:spcBef>
              <a:spcAft>
                <a:spcPts val="0"/>
              </a:spcAft>
              <a:buNone/>
            </a:pPr>
            <a:r>
              <a:rPr lang="en-US"/>
              <a:t>  vec3 center;</a:t>
            </a:r>
          </a:p>
          <a:p>
            <a:pPr marL="0" lvl="0" indent="0" algn="l" rtl="0">
              <a:spcBef>
                <a:spcPts val="0"/>
              </a:spcBef>
              <a:spcAft>
                <a:spcPts val="0"/>
              </a:spcAft>
              <a:buNone/>
            </a:pPr>
            <a:r>
              <a:rPr lang="en-US"/>
              <a:t>  float radius;</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point_at_parameter</a:t>
            </a:r>
            <a:r>
              <a:rPr lang="en-US"/>
              <a:t>(Ray r, float t) {</a:t>
            </a:r>
          </a:p>
          <a:p>
            <a:pPr marL="0" lvl="0" indent="0" algn="l" rtl="0">
              <a:spcBef>
                <a:spcPts val="0"/>
              </a:spcBef>
              <a:spcAft>
                <a:spcPts val="0"/>
              </a:spcAft>
              <a:buNone/>
            </a:pPr>
            <a:r>
              <a:rPr lang="en-US"/>
              <a:t>  return(</a:t>
            </a:r>
            <a:r>
              <a:rPr lang="en-US" err="1"/>
              <a:t>r.origin</a:t>
            </a:r>
            <a:r>
              <a:rPr lang="en-US"/>
              <a:t> + t*</a:t>
            </a:r>
            <a:r>
              <a:rPr lang="en-US" err="1"/>
              <a:t>r.direction</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set_face_normal</a:t>
            </a:r>
            <a:r>
              <a:rPr lang="en-US"/>
              <a:t>(Ray r, vec3 </a:t>
            </a:r>
            <a:r>
              <a:rPr lang="en-US" err="1"/>
              <a:t>outward_normal</a:t>
            </a:r>
            <a:r>
              <a:rPr lang="en-US"/>
              <a:t>) {</a:t>
            </a:r>
          </a:p>
          <a:p>
            <a:pPr marL="0" lvl="0" indent="0" algn="l" rtl="0">
              <a:spcBef>
                <a:spcPts val="0"/>
              </a:spcBef>
              <a:spcAft>
                <a:spcPts val="0"/>
              </a:spcAft>
              <a:buNone/>
            </a:pPr>
            <a:r>
              <a:rPr lang="en-US"/>
              <a:t>    bool </a:t>
            </a:r>
            <a:r>
              <a:rPr lang="en-US" err="1"/>
              <a:t>front_face</a:t>
            </a:r>
            <a:r>
              <a:rPr lang="en-US"/>
              <a:t> = dot(</a:t>
            </a:r>
            <a:r>
              <a:rPr lang="en-US" err="1"/>
              <a:t>r.direction</a:t>
            </a:r>
            <a:r>
              <a:rPr lang="en-US"/>
              <a:t>, </a:t>
            </a:r>
            <a:r>
              <a:rPr lang="en-US" err="1"/>
              <a:t>outward_normal</a:t>
            </a:r>
            <a:r>
              <a:rPr lang="en-US"/>
              <a:t>) &lt; 0.0;</a:t>
            </a:r>
          </a:p>
          <a:p>
            <a:pPr marL="0" lvl="0" indent="0" algn="l" rtl="0">
              <a:spcBef>
                <a:spcPts val="0"/>
              </a:spcBef>
              <a:spcAft>
                <a:spcPts val="0"/>
              </a:spcAft>
              <a:buNone/>
            </a:pPr>
            <a:r>
              <a:rPr lang="en-US"/>
              <a:t>    return </a:t>
            </a:r>
            <a:r>
              <a:rPr lang="en-US" err="1"/>
              <a:t>front_face</a:t>
            </a:r>
            <a:r>
              <a:rPr lang="en-US"/>
              <a:t> ? </a:t>
            </a:r>
            <a:r>
              <a:rPr lang="en-US" err="1"/>
              <a:t>outward_normal</a:t>
            </a:r>
            <a:r>
              <a:rPr lang="en-US"/>
              <a:t> :-</a:t>
            </a:r>
            <a:r>
              <a:rPr lang="en-US" err="1"/>
              <a:t>outward_normal</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hit_sphere</a:t>
            </a:r>
            <a:r>
              <a:rPr lang="en-US"/>
              <a:t>(Sphere s, Ray r, float </a:t>
            </a:r>
            <a:r>
              <a:rPr lang="en-US" err="1"/>
              <a:t>t_min</a:t>
            </a:r>
            <a:r>
              <a:rPr lang="en-US"/>
              <a:t>, float </a:t>
            </a:r>
            <a:r>
              <a:rPr lang="en-US" err="1"/>
              <a:t>t_max</a:t>
            </a:r>
            <a:r>
              <a:rPr lang="en-US"/>
              <a:t>, out </a:t>
            </a:r>
            <a:r>
              <a:rPr lang="en-US" err="1"/>
              <a:t>hit_record</a:t>
            </a:r>
            <a:r>
              <a:rPr lang="en-US"/>
              <a:t> rec){</a:t>
            </a:r>
          </a:p>
          <a:p>
            <a:pPr marL="0" lvl="0" indent="0" algn="l" rtl="0">
              <a:spcBef>
                <a:spcPts val="0"/>
              </a:spcBef>
              <a:spcAft>
                <a:spcPts val="0"/>
              </a:spcAft>
              <a:buNone/>
            </a:pPr>
            <a:r>
              <a:rPr lang="en-US"/>
              <a:t>  vec3 </a:t>
            </a:r>
            <a:r>
              <a:rPr lang="en-US" err="1"/>
              <a:t>oc</a:t>
            </a:r>
            <a:r>
              <a:rPr lang="en-US"/>
              <a:t> = </a:t>
            </a:r>
            <a:r>
              <a:rPr lang="en-US" err="1"/>
              <a:t>r.origin</a:t>
            </a:r>
            <a:r>
              <a:rPr lang="en-US"/>
              <a:t> - </a:t>
            </a:r>
            <a:r>
              <a:rPr lang="en-US" err="1"/>
              <a:t>s.center</a:t>
            </a:r>
            <a:r>
              <a:rPr lang="en-US"/>
              <a:t>;</a:t>
            </a:r>
          </a:p>
          <a:p>
            <a:pPr marL="0" lvl="0" indent="0" algn="l" rtl="0">
              <a:spcBef>
                <a:spcPts val="0"/>
              </a:spcBef>
              <a:spcAft>
                <a:spcPts val="0"/>
              </a:spcAft>
              <a:buNone/>
            </a:pPr>
            <a:r>
              <a:rPr lang="en-US"/>
              <a:t>  float a = dot(</a:t>
            </a:r>
            <a:r>
              <a:rPr lang="en-US" err="1"/>
              <a:t>r.direction,r.direction</a:t>
            </a:r>
            <a:r>
              <a:rPr lang="en-US"/>
              <a:t>);</a:t>
            </a:r>
          </a:p>
          <a:p>
            <a:pPr marL="0" lvl="0" indent="0" algn="l" rtl="0">
              <a:spcBef>
                <a:spcPts val="0"/>
              </a:spcBef>
              <a:spcAft>
                <a:spcPts val="0"/>
              </a:spcAft>
              <a:buNone/>
            </a:pPr>
            <a:r>
              <a:rPr lang="en-US"/>
              <a:t>  float </a:t>
            </a:r>
            <a:r>
              <a:rPr lang="en-US" err="1"/>
              <a:t>half_b</a:t>
            </a:r>
            <a:r>
              <a:rPr lang="en-US"/>
              <a:t> = dot(</a:t>
            </a:r>
            <a:r>
              <a:rPr lang="en-US" err="1"/>
              <a:t>oc</a:t>
            </a:r>
            <a:r>
              <a:rPr lang="en-US"/>
              <a:t>, </a:t>
            </a:r>
            <a:r>
              <a:rPr lang="en-US" err="1"/>
              <a:t>r.direction</a:t>
            </a:r>
            <a:r>
              <a:rPr lang="en-US"/>
              <a:t>);</a:t>
            </a:r>
          </a:p>
          <a:p>
            <a:pPr marL="0" lvl="0" indent="0" algn="l" rtl="0">
              <a:spcBef>
                <a:spcPts val="0"/>
              </a:spcBef>
              <a:spcAft>
                <a:spcPts val="0"/>
              </a:spcAft>
              <a:buNone/>
            </a:pPr>
            <a:r>
              <a:rPr lang="en-US"/>
              <a:t>  float c = dot(</a:t>
            </a:r>
            <a:r>
              <a:rPr lang="en-US" err="1"/>
              <a:t>oc,oc</a:t>
            </a:r>
            <a:r>
              <a:rPr lang="en-US"/>
              <a:t>) - </a:t>
            </a:r>
            <a:r>
              <a:rPr lang="en-US" err="1"/>
              <a:t>s.radius</a:t>
            </a:r>
            <a:r>
              <a:rPr lang="en-US"/>
              <a:t>*</a:t>
            </a:r>
            <a:r>
              <a:rPr lang="en-US" err="1"/>
              <a:t>s.radius</a:t>
            </a:r>
            <a:r>
              <a:rPr lang="en-US"/>
              <a:t>;</a:t>
            </a:r>
          </a:p>
          <a:p>
            <a:pPr marL="0" lvl="0" indent="0" algn="l" rtl="0">
              <a:spcBef>
                <a:spcPts val="0"/>
              </a:spcBef>
              <a:spcAft>
                <a:spcPts val="0"/>
              </a:spcAft>
              <a:buNone/>
            </a:pPr>
            <a:r>
              <a:rPr lang="en-US"/>
              <a:t>  float </a:t>
            </a:r>
            <a:r>
              <a:rPr lang="en-US" err="1"/>
              <a:t>discriminat</a:t>
            </a:r>
            <a:r>
              <a:rPr lang="en-US"/>
              <a:t> = </a:t>
            </a:r>
            <a:r>
              <a:rPr lang="en-US" err="1"/>
              <a:t>half_b</a:t>
            </a:r>
            <a:r>
              <a:rPr lang="en-US"/>
              <a:t>*</a:t>
            </a:r>
            <a:r>
              <a:rPr lang="en-US" err="1"/>
              <a:t>half_b</a:t>
            </a:r>
            <a:r>
              <a:rPr lang="en-US"/>
              <a:t> - a*c;</a:t>
            </a:r>
          </a:p>
          <a:p>
            <a:pPr marL="0" lvl="0" indent="0" algn="l" rtl="0">
              <a:spcBef>
                <a:spcPts val="0"/>
              </a:spcBef>
              <a:spcAft>
                <a:spcPts val="0"/>
              </a:spcAft>
              <a:buNone/>
            </a:pPr>
            <a:r>
              <a:rPr lang="en-US"/>
              <a:t>  if (</a:t>
            </a:r>
            <a:r>
              <a:rPr lang="en-US" err="1"/>
              <a:t>discriminat</a:t>
            </a:r>
            <a:r>
              <a:rPr lang="en-US"/>
              <a:t> &lt; 0.0) return(false);</a:t>
            </a:r>
          </a:p>
          <a:p>
            <a:pPr marL="0" lvl="0" indent="0" algn="l" rtl="0">
              <a:spcBef>
                <a:spcPts val="0"/>
              </a:spcBef>
              <a:spcAft>
                <a:spcPts val="0"/>
              </a:spcAft>
              <a:buNone/>
            </a:pPr>
            <a:r>
              <a:rPr lang="en-US"/>
              <a:t>  float </a:t>
            </a:r>
            <a:r>
              <a:rPr lang="en-US" err="1"/>
              <a:t>sqrtd</a:t>
            </a:r>
            <a:r>
              <a:rPr lang="en-US"/>
              <a:t> = sqrt(</a:t>
            </a:r>
            <a:r>
              <a:rPr lang="en-US" err="1"/>
              <a:t>discriminat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float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 {</a:t>
            </a:r>
          </a:p>
          <a:p>
            <a:pPr marL="0" lvl="0" indent="0" algn="l" rtl="0">
              <a:spcBef>
                <a:spcPts val="0"/>
              </a:spcBef>
              <a:spcAft>
                <a:spcPts val="0"/>
              </a:spcAft>
              <a:buNone/>
            </a:pPr>
            <a:r>
              <a:rPr lang="en-US"/>
              <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a:t>
            </a:r>
          </a:p>
          <a:p>
            <a:pPr marL="0" lvl="0" indent="0" algn="l" rtl="0">
              <a:spcBef>
                <a:spcPts val="0"/>
              </a:spcBef>
              <a:spcAft>
                <a:spcPts val="0"/>
              </a:spcAft>
              <a:buNone/>
            </a:pPr>
            <a:r>
              <a:rPr lang="en-US"/>
              <a:t>      return false;</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rec.t</a:t>
            </a:r>
            <a:r>
              <a:rPr lang="en-US"/>
              <a:t> = root;</a:t>
            </a:r>
          </a:p>
          <a:p>
            <a:pPr marL="0" lvl="0" indent="0" algn="l" rtl="0">
              <a:spcBef>
                <a:spcPts val="0"/>
              </a:spcBef>
              <a:spcAft>
                <a:spcPts val="0"/>
              </a:spcAft>
              <a:buNone/>
            </a:pPr>
            <a:r>
              <a:rPr lang="en-US"/>
              <a:t>  </a:t>
            </a:r>
            <a:r>
              <a:rPr lang="en-US" err="1"/>
              <a:t>rec.p</a:t>
            </a:r>
            <a:r>
              <a:rPr lang="en-US"/>
              <a:t> = </a:t>
            </a:r>
            <a:r>
              <a:rPr lang="en-US" err="1"/>
              <a:t>point_at_parameter</a:t>
            </a:r>
            <a:r>
              <a:rPr lang="en-US"/>
              <a:t>(</a:t>
            </a:r>
            <a:r>
              <a:rPr lang="en-US" err="1"/>
              <a:t>r,rec.t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vec3 </a:t>
            </a:r>
            <a:r>
              <a:rPr lang="en-US" err="1"/>
              <a:t>outward_normal</a:t>
            </a:r>
            <a:r>
              <a:rPr lang="en-US"/>
              <a:t> = (</a:t>
            </a:r>
            <a:r>
              <a:rPr lang="en-US" err="1"/>
              <a:t>rec.p</a:t>
            </a:r>
            <a:r>
              <a:rPr lang="en-US"/>
              <a:t> - </a:t>
            </a:r>
            <a:r>
              <a:rPr lang="en-US" err="1"/>
              <a:t>s.center</a:t>
            </a:r>
            <a:r>
              <a:rPr lang="en-US"/>
              <a:t>) / </a:t>
            </a:r>
            <a:r>
              <a:rPr lang="en-US" err="1"/>
              <a:t>s.radius</a:t>
            </a:r>
            <a:r>
              <a:rPr lang="en-US"/>
              <a:t>;</a:t>
            </a:r>
          </a:p>
          <a:p>
            <a:pPr marL="0" lvl="0" indent="0" algn="l" rtl="0">
              <a:spcBef>
                <a:spcPts val="0"/>
              </a:spcBef>
              <a:spcAft>
                <a:spcPts val="0"/>
              </a:spcAft>
              <a:buNone/>
            </a:pPr>
            <a:r>
              <a:rPr lang="en-US"/>
              <a:t>  </a:t>
            </a:r>
            <a:r>
              <a:rPr lang="en-US" err="1"/>
              <a:t>rec.normal</a:t>
            </a:r>
            <a:r>
              <a:rPr lang="en-US"/>
              <a:t> = </a:t>
            </a:r>
            <a:r>
              <a:rPr lang="en-US" err="1"/>
              <a:t>set_face_normal</a:t>
            </a:r>
            <a:r>
              <a:rPr lang="en-US"/>
              <a:t>(r, </a:t>
            </a:r>
            <a:r>
              <a:rPr lang="en-US" err="1"/>
              <a:t>outward_normal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return(true);</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Sphere world[] = Sphere[2](</a:t>
            </a:r>
          </a:p>
          <a:p>
            <a:pPr marL="0" lvl="0" indent="0" algn="l" rtl="0">
              <a:spcBef>
                <a:spcPts val="0"/>
              </a:spcBef>
              <a:spcAft>
                <a:spcPts val="0"/>
              </a:spcAft>
              <a:buNone/>
            </a:pPr>
            <a:r>
              <a:rPr lang="en-US"/>
              <a:t>  Sphere(vec3(0.0, 0.0, -1.0), 0.5),</a:t>
            </a:r>
          </a:p>
          <a:p>
            <a:pPr marL="0" lvl="0" indent="0" algn="l" rtl="0">
              <a:spcBef>
                <a:spcPts val="0"/>
              </a:spcBef>
              <a:spcAft>
                <a:spcPts val="0"/>
              </a:spcAft>
              <a:buNone/>
            </a:pPr>
            <a:r>
              <a:rPr lang="en-US"/>
              <a:t>  Sphere(vec3(0.0, -100.5, -1.0), 100.0)</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hitable_list</a:t>
            </a:r>
            <a:r>
              <a:rPr lang="en-US"/>
              <a:t>(Ray r, float </a:t>
            </a:r>
            <a:r>
              <a:rPr lang="en-US" err="1"/>
              <a:t>t_min</a:t>
            </a:r>
            <a:r>
              <a:rPr lang="en-US"/>
              <a:t>, float </a:t>
            </a:r>
            <a:r>
              <a:rPr lang="en-US" err="1"/>
              <a:t>t_max</a:t>
            </a:r>
            <a:r>
              <a:rPr lang="en-US"/>
              <a:t>, </a:t>
            </a:r>
            <a:r>
              <a:rPr lang="en-US" err="1"/>
              <a:t>inout</a:t>
            </a:r>
            <a:r>
              <a:rPr lang="en-US"/>
              <a:t> </a:t>
            </a:r>
            <a:r>
              <a:rPr lang="en-US" err="1"/>
              <a:t>hit_record</a:t>
            </a:r>
            <a:r>
              <a:rPr lang="en-US"/>
              <a:t> rec) {</a:t>
            </a:r>
          </a:p>
          <a:p>
            <a:pPr marL="0" lvl="0" indent="0" algn="l" rtl="0">
              <a:spcBef>
                <a:spcPts val="0"/>
              </a:spcBef>
              <a:spcAft>
                <a:spcPts val="0"/>
              </a:spcAft>
              <a:buNone/>
            </a:pPr>
            <a:r>
              <a:rPr lang="en-US"/>
              <a:t>  </a:t>
            </a:r>
            <a:r>
              <a:rPr lang="en-US" err="1"/>
              <a:t>hit_record</a:t>
            </a:r>
            <a:r>
              <a:rPr lang="en-US"/>
              <a:t> </a:t>
            </a:r>
            <a:r>
              <a:rPr lang="en-US" err="1"/>
              <a:t>temp_rec</a:t>
            </a:r>
            <a:r>
              <a:rPr lang="en-US"/>
              <a:t>;</a:t>
            </a:r>
          </a:p>
          <a:p>
            <a:pPr marL="0" lvl="0" indent="0" algn="l" rtl="0">
              <a:spcBef>
                <a:spcPts val="0"/>
              </a:spcBef>
              <a:spcAft>
                <a:spcPts val="0"/>
              </a:spcAft>
              <a:buNone/>
            </a:pPr>
            <a:r>
              <a:rPr lang="en-US"/>
              <a:t>  bool </a:t>
            </a:r>
            <a:r>
              <a:rPr lang="en-US" err="1"/>
              <a:t>hit_anything</a:t>
            </a:r>
            <a:r>
              <a:rPr lang="en-US"/>
              <a:t> = false;</a:t>
            </a:r>
          </a:p>
          <a:p>
            <a:pPr marL="0" lvl="0" indent="0" algn="l" rtl="0">
              <a:spcBef>
                <a:spcPts val="0"/>
              </a:spcBef>
              <a:spcAft>
                <a:spcPts val="0"/>
              </a:spcAft>
              <a:buNone/>
            </a:pPr>
            <a:r>
              <a:rPr lang="en-US"/>
              <a:t>  float </a:t>
            </a:r>
            <a:r>
              <a:rPr lang="en-US" err="1"/>
              <a:t>closest_so_far</a:t>
            </a:r>
            <a:r>
              <a:rPr lang="en-US"/>
              <a:t> = </a:t>
            </a:r>
            <a:r>
              <a:rPr lang="en-US" err="1"/>
              <a:t>t_max</a:t>
            </a:r>
            <a:r>
              <a:rPr lang="en-US"/>
              <a:t>;</a:t>
            </a:r>
          </a:p>
          <a:p>
            <a:pPr marL="0" lvl="0" indent="0" algn="l" rtl="0">
              <a:spcBef>
                <a:spcPts val="0"/>
              </a:spcBef>
              <a:spcAft>
                <a:spcPts val="0"/>
              </a:spcAft>
              <a:buNone/>
            </a:pPr>
            <a:r>
              <a:rPr lang="en-US"/>
              <a:t>  for(int </a:t>
            </a:r>
            <a:r>
              <a:rPr lang="en-US" err="1"/>
              <a:t>i</a:t>
            </a:r>
            <a:r>
              <a:rPr lang="en-US"/>
              <a:t>=0; </a:t>
            </a:r>
            <a:r>
              <a:rPr lang="en-US" err="1"/>
              <a:t>i</a:t>
            </a:r>
            <a:r>
              <a:rPr lang="en-US"/>
              <a:t>&lt;</a:t>
            </a:r>
            <a:r>
              <a:rPr lang="en-US" err="1"/>
              <a:t>world.length</a:t>
            </a:r>
            <a:r>
              <a:rPr lang="en-US"/>
              <a:t>(); </a:t>
            </a:r>
            <a:r>
              <a:rPr lang="en-US" err="1"/>
              <a:t>i</a:t>
            </a:r>
            <a:r>
              <a:rPr lang="en-US"/>
              <a:t>++) {</a:t>
            </a:r>
          </a:p>
          <a:p>
            <a:pPr marL="0" lvl="0" indent="0" algn="l" rtl="0">
              <a:spcBef>
                <a:spcPts val="0"/>
              </a:spcBef>
              <a:spcAft>
                <a:spcPts val="0"/>
              </a:spcAft>
              <a:buNone/>
            </a:pPr>
            <a:r>
              <a:rPr lang="en-US"/>
              <a:t>    if(</a:t>
            </a:r>
            <a:r>
              <a:rPr lang="en-US" err="1"/>
              <a:t>hit_sphere</a:t>
            </a:r>
            <a:r>
              <a:rPr lang="en-US"/>
              <a:t>(world[</a:t>
            </a:r>
            <a:r>
              <a:rPr lang="en-US" err="1"/>
              <a:t>i</a:t>
            </a:r>
            <a:r>
              <a:rPr lang="en-US"/>
              <a:t>], r, </a:t>
            </a:r>
            <a:r>
              <a:rPr lang="en-US" err="1"/>
              <a:t>t_min</a:t>
            </a:r>
            <a:r>
              <a:rPr lang="en-US"/>
              <a:t>, </a:t>
            </a:r>
            <a:r>
              <a:rPr lang="en-US" err="1"/>
              <a:t>closest_so_far</a:t>
            </a:r>
            <a:r>
              <a:rPr lang="en-US"/>
              <a:t>, </a:t>
            </a:r>
            <a:r>
              <a:rPr lang="en-US" err="1"/>
              <a:t>temp_rec</a:t>
            </a:r>
            <a:r>
              <a:rPr lang="en-US"/>
              <a:t>)) {</a:t>
            </a:r>
          </a:p>
          <a:p>
            <a:pPr marL="0" lvl="0" indent="0" algn="l" rtl="0">
              <a:spcBef>
                <a:spcPts val="0"/>
              </a:spcBef>
              <a:spcAft>
                <a:spcPts val="0"/>
              </a:spcAft>
              <a:buNone/>
            </a:pPr>
            <a:r>
              <a:rPr lang="en-US"/>
              <a:t>      </a:t>
            </a:r>
            <a:r>
              <a:rPr lang="en-US" err="1"/>
              <a:t>hit_anything</a:t>
            </a:r>
            <a:r>
              <a:rPr lang="en-US"/>
              <a:t> = true;</a:t>
            </a:r>
          </a:p>
          <a:p>
            <a:pPr marL="0" lvl="0" indent="0" algn="l" rtl="0">
              <a:spcBef>
                <a:spcPts val="0"/>
              </a:spcBef>
              <a:spcAft>
                <a:spcPts val="0"/>
              </a:spcAft>
              <a:buNone/>
            </a:pPr>
            <a:r>
              <a:rPr lang="en-US"/>
              <a:t>      </a:t>
            </a:r>
            <a:r>
              <a:rPr lang="en-US" err="1"/>
              <a:t>closest_so_far</a:t>
            </a:r>
            <a:r>
              <a:rPr lang="en-US"/>
              <a:t> = </a:t>
            </a:r>
            <a:r>
              <a:rPr lang="en-US" err="1"/>
              <a:t>temp_rec.t</a:t>
            </a:r>
            <a:r>
              <a:rPr lang="en-US"/>
              <a:t>;</a:t>
            </a:r>
          </a:p>
          <a:p>
            <a:pPr marL="0" lvl="0" indent="0" algn="l" rtl="0">
              <a:spcBef>
                <a:spcPts val="0"/>
              </a:spcBef>
              <a:spcAft>
                <a:spcPts val="0"/>
              </a:spcAft>
              <a:buNone/>
            </a:pPr>
            <a:r>
              <a:rPr lang="en-US"/>
              <a:t>      rec = </a:t>
            </a:r>
            <a:r>
              <a:rPr lang="en-US" err="1"/>
              <a:t>temp_rec</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a:t>
            </a:r>
            <a:r>
              <a:rPr lang="en-US" err="1"/>
              <a:t>hit_anything</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color(Ray r){</a:t>
            </a:r>
          </a:p>
          <a:p>
            <a:pPr marL="0" lvl="0" indent="0" algn="l" rtl="0">
              <a:spcBef>
                <a:spcPts val="0"/>
              </a:spcBef>
              <a:spcAft>
                <a:spcPts val="0"/>
              </a:spcAft>
              <a:buNone/>
            </a:pPr>
            <a:r>
              <a:rPr lang="en-US"/>
              <a:t>  </a:t>
            </a:r>
            <a:r>
              <a:rPr lang="en-US" err="1"/>
              <a:t>hit_record</a:t>
            </a:r>
            <a:r>
              <a:rPr lang="en-US"/>
              <a:t> rec;</a:t>
            </a:r>
          </a:p>
          <a:p>
            <a:pPr marL="0" lvl="0" indent="0" algn="l" rtl="0">
              <a:spcBef>
                <a:spcPts val="0"/>
              </a:spcBef>
              <a:spcAft>
                <a:spcPts val="0"/>
              </a:spcAft>
              <a:buNone/>
            </a:pPr>
            <a:r>
              <a:rPr lang="en-US"/>
              <a:t>  if(</a:t>
            </a:r>
            <a:r>
              <a:rPr lang="en-US" err="1"/>
              <a:t>hitable_list</a:t>
            </a:r>
            <a:r>
              <a:rPr lang="en-US"/>
              <a:t>(r, 0.0, 10000.0, rec)) {</a:t>
            </a:r>
          </a:p>
          <a:p>
            <a:pPr marL="0" lvl="0" indent="0" algn="l" rtl="0">
              <a:spcBef>
                <a:spcPts val="0"/>
              </a:spcBef>
              <a:spcAft>
                <a:spcPts val="0"/>
              </a:spcAft>
              <a:buNone/>
            </a:pPr>
            <a:r>
              <a:rPr lang="en-US"/>
              <a:t>    return 0.5*(rec.normal+vec3(1.0));</a:t>
            </a:r>
          </a:p>
          <a:p>
            <a:pPr marL="0" lvl="0" indent="0" algn="l" rtl="0">
              <a:spcBef>
                <a:spcPts val="0"/>
              </a:spcBef>
              <a:spcAft>
                <a:spcPts val="0"/>
              </a:spcAft>
              <a:buNone/>
            </a:pPr>
            <a:r>
              <a:rPr lang="en-US"/>
              <a:t>  }</a:t>
            </a:r>
          </a:p>
          <a:p>
            <a:pPr marL="0" lvl="0" indent="0" algn="l" rtl="0">
              <a:spcBef>
                <a:spcPts val="0"/>
              </a:spcBef>
              <a:spcAft>
                <a:spcPts val="0"/>
              </a:spcAft>
              <a:buNone/>
            </a:pPr>
            <a:r>
              <a:rPr lang="en-US"/>
              <a:t>  vec3 </a:t>
            </a:r>
            <a:r>
              <a:rPr lang="en-US" err="1"/>
              <a:t>unit_direction</a:t>
            </a:r>
            <a:r>
              <a:rPr lang="en-US"/>
              <a:t> = normalize(</a:t>
            </a:r>
            <a:r>
              <a:rPr lang="en-US" err="1"/>
              <a:t>r.direction</a:t>
            </a:r>
            <a:r>
              <a:rPr lang="en-US"/>
              <a:t>);</a:t>
            </a:r>
          </a:p>
          <a:p>
            <a:pPr marL="0" lvl="0" indent="0" algn="l" rtl="0">
              <a:spcBef>
                <a:spcPts val="0"/>
              </a:spcBef>
              <a:spcAft>
                <a:spcPts val="0"/>
              </a:spcAft>
              <a:buNone/>
            </a:pPr>
            <a:r>
              <a:rPr lang="en-US"/>
              <a:t>  float t = 0.5 * (</a:t>
            </a:r>
            <a:r>
              <a:rPr lang="en-US" err="1"/>
              <a:t>unit_direction.y</a:t>
            </a:r>
            <a:r>
              <a:rPr lang="en-US"/>
              <a:t> + 1.0);</a:t>
            </a:r>
          </a:p>
          <a:p>
            <a:pPr marL="0" lvl="0" indent="0" algn="l" rtl="0">
              <a:spcBef>
                <a:spcPts val="0"/>
              </a:spcBef>
              <a:spcAft>
                <a:spcPts val="0"/>
              </a:spcAft>
              <a:buNone/>
            </a:pPr>
            <a:r>
              <a:rPr lang="en-US"/>
              <a:t>  return mix(vec3(1.0), vec3(0.5,0.7,1.0), 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Ray </a:t>
            </a:r>
            <a:r>
              <a:rPr lang="en-US" err="1"/>
              <a:t>get_ray</a:t>
            </a:r>
            <a:r>
              <a:rPr lang="en-US"/>
              <a:t>(vec2 </a:t>
            </a:r>
            <a:r>
              <a:rPr lang="en-US" err="1"/>
              <a:t>uv</a:t>
            </a:r>
            <a:r>
              <a:rPr lang="en-US"/>
              <a:t>) {</a:t>
            </a:r>
          </a:p>
          <a:p>
            <a:pPr marL="0" lvl="0" indent="0" algn="l" rtl="0">
              <a:spcBef>
                <a:spcPts val="0"/>
              </a:spcBef>
              <a:spcAft>
                <a:spcPts val="0"/>
              </a:spcAft>
              <a:buNone/>
            </a:pPr>
            <a:r>
              <a:rPr lang="en-US"/>
              <a:t>  float aspect = </a:t>
            </a:r>
            <a:r>
              <a:rPr lang="en-US" err="1"/>
              <a:t>iResolution.x</a:t>
            </a:r>
            <a:r>
              <a:rPr lang="en-US"/>
              <a:t>/</a:t>
            </a:r>
            <a:r>
              <a:rPr lang="en-US" err="1"/>
              <a:t>iResolution.y</a:t>
            </a:r>
            <a:r>
              <a:rPr lang="en-US"/>
              <a:t>;</a:t>
            </a:r>
          </a:p>
          <a:p>
            <a:pPr marL="0" lvl="0" indent="0" algn="l" rtl="0">
              <a:spcBef>
                <a:spcPts val="0"/>
              </a:spcBef>
              <a:spcAft>
                <a:spcPts val="0"/>
              </a:spcAft>
              <a:buNone/>
            </a:pPr>
            <a:r>
              <a:rPr lang="en-US"/>
              <a:t>  vec3 </a:t>
            </a:r>
            <a:r>
              <a:rPr lang="en-US" err="1"/>
              <a:t>lower_left_corner</a:t>
            </a:r>
            <a:r>
              <a:rPr lang="en-US"/>
              <a:t> = vec3(-1.0*aspect,-1.0, -1.0);</a:t>
            </a:r>
          </a:p>
          <a:p>
            <a:pPr marL="0" lvl="0" indent="0" algn="l" rtl="0">
              <a:spcBef>
                <a:spcPts val="0"/>
              </a:spcBef>
              <a:spcAft>
                <a:spcPts val="0"/>
              </a:spcAft>
              <a:buNone/>
            </a:pPr>
            <a:r>
              <a:rPr lang="en-US"/>
              <a:t>  vec3 horizontal = vec3(2.0*aspect, 0.0, 0.0);</a:t>
            </a:r>
          </a:p>
          <a:p>
            <a:pPr marL="0" lvl="0" indent="0" algn="l" rtl="0">
              <a:spcBef>
                <a:spcPts val="0"/>
              </a:spcBef>
              <a:spcAft>
                <a:spcPts val="0"/>
              </a:spcAft>
              <a:buNone/>
            </a:pPr>
            <a:r>
              <a:rPr lang="en-US"/>
              <a:t>  vec3 vertical = vec3(0.0,2.0, 0.0);</a:t>
            </a:r>
          </a:p>
          <a:p>
            <a:pPr marL="0" lvl="0" indent="0" algn="l" rtl="0">
              <a:spcBef>
                <a:spcPts val="0"/>
              </a:spcBef>
              <a:spcAft>
                <a:spcPts val="0"/>
              </a:spcAft>
              <a:buNone/>
            </a:pPr>
            <a:r>
              <a:rPr lang="en-US"/>
              <a:t>  </a:t>
            </a:r>
          </a:p>
          <a:p>
            <a:pPr marL="0" lvl="0" indent="0" algn="l" rtl="0">
              <a:spcBef>
                <a:spcPts val="0"/>
              </a:spcBef>
              <a:spcAft>
                <a:spcPts val="0"/>
              </a:spcAft>
              <a:buNone/>
            </a:pPr>
            <a:r>
              <a:rPr lang="en-US"/>
              <a:t>  Ray r = Ray(vec3(0,0,0), </a:t>
            </a:r>
            <a:r>
              <a:rPr lang="en-US" err="1"/>
              <a:t>lower_left_corner+uv.x</a:t>
            </a:r>
            <a:r>
              <a:rPr lang="en-US"/>
              <a:t>*</a:t>
            </a:r>
            <a:r>
              <a:rPr lang="en-US" err="1"/>
              <a:t>horizontal+uv.y</a:t>
            </a:r>
            <a:r>
              <a:rPr lang="en-US"/>
              <a:t>*vertical); </a:t>
            </a:r>
          </a:p>
          <a:p>
            <a:pPr marL="0" lvl="0" indent="0" algn="l" rtl="0">
              <a:spcBef>
                <a:spcPts val="0"/>
              </a:spcBef>
              <a:spcAft>
                <a:spcPts val="0"/>
              </a:spcAft>
              <a:buNone/>
            </a:pPr>
            <a:r>
              <a:rPr lang="en-US"/>
              <a:t>  return r;</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vec2 rand(float co){ </a:t>
            </a:r>
          </a:p>
          <a:p>
            <a:pPr marL="0" lvl="0" indent="0" algn="l" rtl="0">
              <a:spcBef>
                <a:spcPts val="0"/>
              </a:spcBef>
              <a:spcAft>
                <a:spcPts val="0"/>
              </a:spcAft>
              <a:buNone/>
            </a:pPr>
            <a:r>
              <a:rPr lang="en-US"/>
              <a:t>  vec2 </a:t>
            </a:r>
            <a:r>
              <a:rPr lang="en-US" err="1"/>
              <a:t>tmp</a:t>
            </a:r>
            <a:r>
              <a:rPr lang="en-US"/>
              <a:t> = vec2( sin(co*12.9898),</a:t>
            </a:r>
          </a:p>
          <a:p>
            <a:pPr marL="0" lvl="0" indent="0" algn="l" rtl="0">
              <a:spcBef>
                <a:spcPts val="0"/>
              </a:spcBef>
              <a:spcAft>
                <a:spcPts val="0"/>
              </a:spcAft>
              <a:buNone/>
            </a:pPr>
            <a:r>
              <a:rPr lang="en-US"/>
              <a:t>                   sin(co*78.233));</a:t>
            </a:r>
          </a:p>
          <a:p>
            <a:pPr marL="0" lvl="0" indent="0" algn="l" rtl="0">
              <a:spcBef>
                <a:spcPts val="0"/>
              </a:spcBef>
              <a:spcAft>
                <a:spcPts val="0"/>
              </a:spcAft>
              <a:buNone/>
            </a:pPr>
            <a:r>
              <a:rPr lang="en-US"/>
              <a:t>  return </a:t>
            </a:r>
            <a:r>
              <a:rPr lang="en-US" err="1"/>
              <a:t>fract</a:t>
            </a:r>
            <a:r>
              <a:rPr lang="en-US"/>
              <a:t>(</a:t>
            </a:r>
            <a:r>
              <a:rPr lang="en-US" err="1"/>
              <a:t>tmp</a:t>
            </a:r>
            <a:r>
              <a:rPr lang="en-US"/>
              <a:t> * vec2(43758.5453, 72649.2791));</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const float </a:t>
            </a:r>
            <a:r>
              <a:rPr lang="en-US" err="1"/>
              <a:t>samples_per_pixel</a:t>
            </a:r>
            <a:r>
              <a:rPr lang="en-US"/>
              <a:t> = 10.0;</a:t>
            </a:r>
          </a:p>
          <a:p>
            <a:pPr marL="0" lvl="0" indent="0" algn="l" rtl="0">
              <a:spcBef>
                <a:spcPts val="0"/>
              </a:spcBef>
              <a:spcAft>
                <a:spcPts val="0"/>
              </a:spcAft>
              <a:buNone/>
            </a:pPr>
            <a:r>
              <a:rPr lang="en-US"/>
              <a:t>void </a:t>
            </a:r>
            <a:r>
              <a:rPr lang="en-US" err="1"/>
              <a:t>mainImage</a:t>
            </a:r>
            <a:r>
              <a:rPr lang="en-US"/>
              <a:t>( out vec4 </a:t>
            </a:r>
            <a:r>
              <a:rPr lang="en-US" err="1"/>
              <a:t>fragColor</a:t>
            </a:r>
            <a:r>
              <a:rPr lang="en-US"/>
              <a:t>, in vec2 </a:t>
            </a:r>
            <a:r>
              <a:rPr lang="en-US" err="1"/>
              <a:t>fragCoord</a:t>
            </a:r>
            <a:r>
              <a:rPr lang="en-US"/>
              <a:t> ) {</a:t>
            </a:r>
          </a:p>
          <a:p>
            <a:pPr marL="0" lvl="0" indent="0" algn="l" rtl="0">
              <a:spcBef>
                <a:spcPts val="0"/>
              </a:spcBef>
              <a:spcAft>
                <a:spcPts val="0"/>
              </a:spcAft>
              <a:buNone/>
            </a:pPr>
            <a:r>
              <a:rPr lang="en-US"/>
              <a:t>  vec2 </a:t>
            </a:r>
            <a:r>
              <a:rPr lang="en-US" err="1"/>
              <a:t>uv</a:t>
            </a:r>
            <a:r>
              <a:rPr lang="en-US"/>
              <a:t> = </a:t>
            </a:r>
            <a:r>
              <a:rPr lang="en-US" err="1"/>
              <a:t>fragCoord</a:t>
            </a:r>
            <a:r>
              <a:rPr lang="en-US"/>
              <a:t>/</a:t>
            </a:r>
            <a:r>
              <a:rPr lang="en-US" err="1"/>
              <a:t>iResolution.xy</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  vec3 col = vec3(0.0);</a:t>
            </a:r>
          </a:p>
          <a:p>
            <a:pPr marL="0" lvl="0" indent="0" algn="l" rtl="0">
              <a:spcBef>
                <a:spcPts val="0"/>
              </a:spcBef>
              <a:spcAft>
                <a:spcPts val="0"/>
              </a:spcAft>
              <a:buNone/>
            </a:pPr>
            <a:r>
              <a:rPr lang="en-US"/>
              <a:t>  </a:t>
            </a:r>
          </a:p>
          <a:p>
            <a:pPr marL="0" lvl="0" indent="0" algn="l" rtl="0">
              <a:spcBef>
                <a:spcPts val="0"/>
              </a:spcBef>
              <a:spcAft>
                <a:spcPts val="0"/>
              </a:spcAft>
              <a:buNone/>
            </a:pPr>
            <a:r>
              <a:rPr lang="en-US"/>
              <a:t>  for(float s=0.0; s&lt;</a:t>
            </a:r>
            <a:r>
              <a:rPr lang="en-US" err="1"/>
              <a:t>samples_per_pixel</a:t>
            </a:r>
            <a:r>
              <a:rPr lang="en-US"/>
              <a:t>; ++s) {</a:t>
            </a:r>
          </a:p>
          <a:p>
            <a:pPr marL="0" lvl="0" indent="0" algn="l" rtl="0">
              <a:spcBef>
                <a:spcPts val="0"/>
              </a:spcBef>
              <a:spcAft>
                <a:spcPts val="0"/>
              </a:spcAft>
              <a:buNone/>
            </a:pPr>
            <a:r>
              <a:rPr lang="en-US"/>
              <a:t>      vec2 delta;</a:t>
            </a:r>
          </a:p>
          <a:p>
            <a:pPr marL="0" lvl="0" indent="0" algn="l" rtl="0">
              <a:spcBef>
                <a:spcPts val="0"/>
              </a:spcBef>
              <a:spcAft>
                <a:spcPts val="0"/>
              </a:spcAft>
              <a:buNone/>
            </a:pPr>
            <a:r>
              <a:rPr lang="en-US"/>
              <a:t>      delta = rand(s) / </a:t>
            </a:r>
            <a:r>
              <a:rPr lang="en-US" err="1"/>
              <a:t>iResolution.xy</a:t>
            </a:r>
            <a:r>
              <a:rPr lang="en-US"/>
              <a:t>;</a:t>
            </a:r>
          </a:p>
          <a:p>
            <a:pPr marL="0" lvl="0" indent="0" algn="l" rtl="0">
              <a:spcBef>
                <a:spcPts val="0"/>
              </a:spcBef>
              <a:spcAft>
                <a:spcPts val="0"/>
              </a:spcAft>
              <a:buNone/>
            </a:pPr>
            <a:r>
              <a:rPr lang="en-US"/>
              <a:t>      Ray r = </a:t>
            </a:r>
            <a:r>
              <a:rPr lang="en-US" err="1"/>
              <a:t>get_ray</a:t>
            </a:r>
            <a:r>
              <a:rPr lang="en-US"/>
              <a:t>(</a:t>
            </a:r>
            <a:r>
              <a:rPr lang="en-US" err="1"/>
              <a:t>uv+delta</a:t>
            </a:r>
            <a:r>
              <a:rPr lang="en-US"/>
              <a:t>);</a:t>
            </a:r>
          </a:p>
          <a:p>
            <a:pPr marL="0" lvl="0" indent="0" algn="l" rtl="0">
              <a:spcBef>
                <a:spcPts val="0"/>
              </a:spcBef>
              <a:spcAft>
                <a:spcPts val="0"/>
              </a:spcAft>
              <a:buNone/>
            </a:pPr>
            <a:r>
              <a:rPr lang="en-US"/>
              <a:t>      col += color(r);</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col /= </a:t>
            </a:r>
            <a:r>
              <a:rPr lang="en-US" err="1"/>
              <a:t>samples_per_pixel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fragColor</a:t>
            </a:r>
            <a:r>
              <a:rPr lang="en-US"/>
              <a:t> = vec4(col, 1.0);</a:t>
            </a:r>
          </a:p>
          <a:p>
            <a:pPr marL="0" lvl="0" indent="0" algn="l" rtl="0">
              <a:spcBef>
                <a:spcPts val="0"/>
              </a:spcBef>
              <a:spcAft>
                <a:spcPts val="0"/>
              </a:spcAft>
              <a:buNone/>
            </a:pPr>
            <a:r>
              <a:rPr lang="en-US"/>
              <a:t>}</a:t>
            </a:r>
          </a:p>
          <a:p>
            <a:pPr marL="0" lvl="0" indent="0" algn="l" rtl="0">
              <a:spcBef>
                <a:spcPts val="0"/>
              </a:spcBef>
              <a:spcAft>
                <a:spcPts val="0"/>
              </a:spcAft>
              <a:buNone/>
            </a:pPr>
            <a:endParaRPr/>
          </a:p>
        </p:txBody>
      </p:sp>
      <p:sp>
        <p:nvSpPr>
          <p:cNvPr id="120" name="Google Shape;120;gfae391e9fa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ae391e9fa_0_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ae391e9fa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ae391e9fa_0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ae391e9fa_0_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ae391e9fa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fae391e9fa_0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ae391e9fa_0_1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ae391e9fa_0_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BR" sz="1350" b="1">
                <a:solidFill>
                  <a:srgbClr val="555555"/>
                </a:solidFill>
                <a:latin typeface="Verdana"/>
                <a:ea typeface="Verdana"/>
                <a:cs typeface="Verdana"/>
                <a:sym typeface="Verdana"/>
              </a:rPr>
              <a:t>Shadow Acne</a:t>
            </a:r>
            <a:endParaRPr sz="1350" b="1">
              <a:solidFill>
                <a:srgbClr val="555555"/>
              </a:solidFill>
              <a:latin typeface="Verdana"/>
              <a:ea typeface="Verdana"/>
              <a:cs typeface="Verdana"/>
              <a:sym typeface="Verdana"/>
            </a:endParaRPr>
          </a:p>
          <a:p>
            <a:pPr marL="0" lvl="0" indent="0" algn="l" rtl="0">
              <a:spcBef>
                <a:spcPts val="1000"/>
              </a:spcBef>
              <a:spcAft>
                <a:spcPts val="0"/>
              </a:spcAft>
              <a:buNone/>
            </a:pPr>
            <a:endParaRPr/>
          </a:p>
        </p:txBody>
      </p:sp>
      <p:sp>
        <p:nvSpPr>
          <p:cNvPr id="170" name="Google Shape;170;gfae391e9fa_0_1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43</a:t>
            </a:fld>
            <a:endParaRPr/>
          </a:p>
        </p:txBody>
      </p:sp>
    </p:spTree>
    <p:extLst>
      <p:ext uri="{BB962C8B-B14F-4D97-AF65-F5344CB8AC3E}">
        <p14:creationId xmlns:p14="http://schemas.microsoft.com/office/powerpoint/2010/main" val="2003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44</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580366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9b8c33d46_0_1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9b8c33d46_0_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8" name="Google Shape;68;gf9b8c33d46_0_1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a:t>
            </a:fld>
            <a:endParaRPr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ae391e9fa_0_1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ae391e9fa_0_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struct Ray {</a:t>
            </a:r>
          </a:p>
          <a:p>
            <a:pPr marL="0" lvl="0" indent="0" algn="l" rtl="0">
              <a:spcBef>
                <a:spcPts val="0"/>
              </a:spcBef>
              <a:spcAft>
                <a:spcPts val="0"/>
              </a:spcAft>
              <a:buNone/>
            </a:pPr>
            <a:r>
              <a:rPr lang="en-US"/>
              <a:t>  vec3 origin, direction;</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a:t>
            </a:r>
            <a:r>
              <a:rPr lang="en-US" err="1"/>
              <a:t>hit_record</a:t>
            </a:r>
            <a:r>
              <a:rPr lang="en-US"/>
              <a:t> {</a:t>
            </a:r>
          </a:p>
          <a:p>
            <a:pPr marL="0" lvl="0" indent="0" algn="l" rtl="0">
              <a:spcBef>
                <a:spcPts val="0"/>
              </a:spcBef>
              <a:spcAft>
                <a:spcPts val="0"/>
              </a:spcAft>
              <a:buNone/>
            </a:pPr>
            <a:r>
              <a:rPr lang="en-US"/>
              <a:t>  float t;</a:t>
            </a:r>
          </a:p>
          <a:p>
            <a:pPr marL="0" lvl="0" indent="0" algn="l" rtl="0">
              <a:spcBef>
                <a:spcPts val="0"/>
              </a:spcBef>
              <a:spcAft>
                <a:spcPts val="0"/>
              </a:spcAft>
              <a:buNone/>
            </a:pPr>
            <a:r>
              <a:rPr lang="en-US"/>
              <a:t>  vec3 p, normal;</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Sphere {</a:t>
            </a:r>
          </a:p>
          <a:p>
            <a:pPr marL="0" lvl="0" indent="0" algn="l" rtl="0">
              <a:spcBef>
                <a:spcPts val="0"/>
              </a:spcBef>
              <a:spcAft>
                <a:spcPts val="0"/>
              </a:spcAft>
              <a:buNone/>
            </a:pPr>
            <a:r>
              <a:rPr lang="en-US"/>
              <a:t>  vec3 center;</a:t>
            </a:r>
          </a:p>
          <a:p>
            <a:pPr marL="0" lvl="0" indent="0" algn="l" rtl="0">
              <a:spcBef>
                <a:spcPts val="0"/>
              </a:spcBef>
              <a:spcAft>
                <a:spcPts val="0"/>
              </a:spcAft>
              <a:buNone/>
            </a:pPr>
            <a:r>
              <a:rPr lang="en-US"/>
              <a:t>  float radius;</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point_at_parameter</a:t>
            </a:r>
            <a:r>
              <a:rPr lang="en-US"/>
              <a:t>(Ray r, float t) {</a:t>
            </a:r>
          </a:p>
          <a:p>
            <a:pPr marL="0" lvl="0" indent="0" algn="l" rtl="0">
              <a:spcBef>
                <a:spcPts val="0"/>
              </a:spcBef>
              <a:spcAft>
                <a:spcPts val="0"/>
              </a:spcAft>
              <a:buNone/>
            </a:pPr>
            <a:r>
              <a:rPr lang="en-US"/>
              <a:t>  return(</a:t>
            </a:r>
            <a:r>
              <a:rPr lang="en-US" err="1"/>
              <a:t>r.origin</a:t>
            </a:r>
            <a:r>
              <a:rPr lang="en-US"/>
              <a:t> + t*</a:t>
            </a:r>
            <a:r>
              <a:rPr lang="en-US" err="1"/>
              <a:t>r.direction</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set_face_normal</a:t>
            </a:r>
            <a:r>
              <a:rPr lang="en-US"/>
              <a:t>(Ray r, vec3 </a:t>
            </a:r>
            <a:r>
              <a:rPr lang="en-US" err="1"/>
              <a:t>outward_normal</a:t>
            </a:r>
            <a:r>
              <a:rPr lang="en-US"/>
              <a:t>) {</a:t>
            </a:r>
          </a:p>
          <a:p>
            <a:pPr marL="0" lvl="0" indent="0" algn="l" rtl="0">
              <a:spcBef>
                <a:spcPts val="0"/>
              </a:spcBef>
              <a:spcAft>
                <a:spcPts val="0"/>
              </a:spcAft>
              <a:buNone/>
            </a:pPr>
            <a:r>
              <a:rPr lang="en-US"/>
              <a:t>    bool </a:t>
            </a:r>
            <a:r>
              <a:rPr lang="en-US" err="1"/>
              <a:t>front_face</a:t>
            </a:r>
            <a:r>
              <a:rPr lang="en-US"/>
              <a:t> = dot(</a:t>
            </a:r>
            <a:r>
              <a:rPr lang="en-US" err="1"/>
              <a:t>r.direction</a:t>
            </a:r>
            <a:r>
              <a:rPr lang="en-US"/>
              <a:t>, </a:t>
            </a:r>
            <a:r>
              <a:rPr lang="en-US" err="1"/>
              <a:t>outward_normal</a:t>
            </a:r>
            <a:r>
              <a:rPr lang="en-US"/>
              <a:t>) &lt; 0.0;</a:t>
            </a:r>
          </a:p>
          <a:p>
            <a:pPr marL="0" lvl="0" indent="0" algn="l" rtl="0">
              <a:spcBef>
                <a:spcPts val="0"/>
              </a:spcBef>
              <a:spcAft>
                <a:spcPts val="0"/>
              </a:spcAft>
              <a:buNone/>
            </a:pPr>
            <a:r>
              <a:rPr lang="en-US"/>
              <a:t>    return </a:t>
            </a:r>
            <a:r>
              <a:rPr lang="en-US" err="1"/>
              <a:t>front_face</a:t>
            </a:r>
            <a:r>
              <a:rPr lang="en-US"/>
              <a:t> ? </a:t>
            </a:r>
            <a:r>
              <a:rPr lang="en-US" err="1"/>
              <a:t>outward_normal</a:t>
            </a:r>
            <a:r>
              <a:rPr lang="en-US"/>
              <a:t> :-</a:t>
            </a:r>
            <a:r>
              <a:rPr lang="en-US" err="1"/>
              <a:t>outward_normal</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hit_sphere</a:t>
            </a:r>
            <a:r>
              <a:rPr lang="en-US"/>
              <a:t>(Sphere s, Ray r, float </a:t>
            </a:r>
            <a:r>
              <a:rPr lang="en-US" err="1"/>
              <a:t>t_min</a:t>
            </a:r>
            <a:r>
              <a:rPr lang="en-US"/>
              <a:t>, float </a:t>
            </a:r>
            <a:r>
              <a:rPr lang="en-US" err="1"/>
              <a:t>t_max</a:t>
            </a:r>
            <a:r>
              <a:rPr lang="en-US"/>
              <a:t>, out </a:t>
            </a:r>
            <a:r>
              <a:rPr lang="en-US" err="1"/>
              <a:t>hit_record</a:t>
            </a:r>
            <a:r>
              <a:rPr lang="en-US"/>
              <a:t> rec){</a:t>
            </a:r>
          </a:p>
          <a:p>
            <a:pPr marL="0" lvl="0" indent="0" algn="l" rtl="0">
              <a:spcBef>
                <a:spcPts val="0"/>
              </a:spcBef>
              <a:spcAft>
                <a:spcPts val="0"/>
              </a:spcAft>
              <a:buNone/>
            </a:pPr>
            <a:r>
              <a:rPr lang="en-US"/>
              <a:t>  vec3 </a:t>
            </a:r>
            <a:r>
              <a:rPr lang="en-US" err="1"/>
              <a:t>oc</a:t>
            </a:r>
            <a:r>
              <a:rPr lang="en-US"/>
              <a:t> = </a:t>
            </a:r>
            <a:r>
              <a:rPr lang="en-US" err="1"/>
              <a:t>r.origin</a:t>
            </a:r>
            <a:r>
              <a:rPr lang="en-US"/>
              <a:t> - </a:t>
            </a:r>
            <a:r>
              <a:rPr lang="en-US" err="1"/>
              <a:t>s.center</a:t>
            </a:r>
            <a:r>
              <a:rPr lang="en-US"/>
              <a:t>;</a:t>
            </a:r>
          </a:p>
          <a:p>
            <a:pPr marL="0" lvl="0" indent="0" algn="l" rtl="0">
              <a:spcBef>
                <a:spcPts val="0"/>
              </a:spcBef>
              <a:spcAft>
                <a:spcPts val="0"/>
              </a:spcAft>
              <a:buNone/>
            </a:pPr>
            <a:r>
              <a:rPr lang="en-US"/>
              <a:t>  float a = dot(</a:t>
            </a:r>
            <a:r>
              <a:rPr lang="en-US" err="1"/>
              <a:t>r.direction,r.direction</a:t>
            </a:r>
            <a:r>
              <a:rPr lang="en-US"/>
              <a:t>);</a:t>
            </a:r>
          </a:p>
          <a:p>
            <a:pPr marL="0" lvl="0" indent="0" algn="l" rtl="0">
              <a:spcBef>
                <a:spcPts val="0"/>
              </a:spcBef>
              <a:spcAft>
                <a:spcPts val="0"/>
              </a:spcAft>
              <a:buNone/>
            </a:pPr>
            <a:r>
              <a:rPr lang="en-US"/>
              <a:t>  float </a:t>
            </a:r>
            <a:r>
              <a:rPr lang="en-US" err="1"/>
              <a:t>half_b</a:t>
            </a:r>
            <a:r>
              <a:rPr lang="en-US"/>
              <a:t> = dot(</a:t>
            </a:r>
            <a:r>
              <a:rPr lang="en-US" err="1"/>
              <a:t>oc</a:t>
            </a:r>
            <a:r>
              <a:rPr lang="en-US"/>
              <a:t>, </a:t>
            </a:r>
            <a:r>
              <a:rPr lang="en-US" err="1"/>
              <a:t>r.direction</a:t>
            </a:r>
            <a:r>
              <a:rPr lang="en-US"/>
              <a:t>);</a:t>
            </a:r>
          </a:p>
          <a:p>
            <a:pPr marL="0" lvl="0" indent="0" algn="l" rtl="0">
              <a:spcBef>
                <a:spcPts val="0"/>
              </a:spcBef>
              <a:spcAft>
                <a:spcPts val="0"/>
              </a:spcAft>
              <a:buNone/>
            </a:pPr>
            <a:r>
              <a:rPr lang="en-US"/>
              <a:t>  float c = dot(</a:t>
            </a:r>
            <a:r>
              <a:rPr lang="en-US" err="1"/>
              <a:t>oc,oc</a:t>
            </a:r>
            <a:r>
              <a:rPr lang="en-US"/>
              <a:t>) - </a:t>
            </a:r>
            <a:r>
              <a:rPr lang="en-US" err="1"/>
              <a:t>s.radius</a:t>
            </a:r>
            <a:r>
              <a:rPr lang="en-US"/>
              <a:t>*</a:t>
            </a:r>
            <a:r>
              <a:rPr lang="en-US" err="1"/>
              <a:t>s.radius</a:t>
            </a:r>
            <a:r>
              <a:rPr lang="en-US"/>
              <a:t>;</a:t>
            </a:r>
          </a:p>
          <a:p>
            <a:pPr marL="0" lvl="0" indent="0" algn="l" rtl="0">
              <a:spcBef>
                <a:spcPts val="0"/>
              </a:spcBef>
              <a:spcAft>
                <a:spcPts val="0"/>
              </a:spcAft>
              <a:buNone/>
            </a:pPr>
            <a:r>
              <a:rPr lang="en-US"/>
              <a:t>  float </a:t>
            </a:r>
            <a:r>
              <a:rPr lang="en-US" err="1"/>
              <a:t>discriminat</a:t>
            </a:r>
            <a:r>
              <a:rPr lang="en-US"/>
              <a:t> = </a:t>
            </a:r>
            <a:r>
              <a:rPr lang="en-US" err="1"/>
              <a:t>half_b</a:t>
            </a:r>
            <a:r>
              <a:rPr lang="en-US"/>
              <a:t>*</a:t>
            </a:r>
            <a:r>
              <a:rPr lang="en-US" err="1"/>
              <a:t>half_b</a:t>
            </a:r>
            <a:r>
              <a:rPr lang="en-US"/>
              <a:t> - a*c;</a:t>
            </a:r>
          </a:p>
          <a:p>
            <a:pPr marL="0" lvl="0" indent="0" algn="l" rtl="0">
              <a:spcBef>
                <a:spcPts val="0"/>
              </a:spcBef>
              <a:spcAft>
                <a:spcPts val="0"/>
              </a:spcAft>
              <a:buNone/>
            </a:pPr>
            <a:r>
              <a:rPr lang="en-US"/>
              <a:t>  if (</a:t>
            </a:r>
            <a:r>
              <a:rPr lang="en-US" err="1"/>
              <a:t>discriminat</a:t>
            </a:r>
            <a:r>
              <a:rPr lang="en-US"/>
              <a:t> &lt; 0.0) return(false);</a:t>
            </a:r>
          </a:p>
          <a:p>
            <a:pPr marL="0" lvl="0" indent="0" algn="l" rtl="0">
              <a:spcBef>
                <a:spcPts val="0"/>
              </a:spcBef>
              <a:spcAft>
                <a:spcPts val="0"/>
              </a:spcAft>
              <a:buNone/>
            </a:pPr>
            <a:r>
              <a:rPr lang="en-US"/>
              <a:t>  float </a:t>
            </a:r>
            <a:r>
              <a:rPr lang="en-US" err="1"/>
              <a:t>sqrtd</a:t>
            </a:r>
            <a:r>
              <a:rPr lang="en-US"/>
              <a:t> = sqrt(</a:t>
            </a:r>
            <a:r>
              <a:rPr lang="en-US" err="1"/>
              <a:t>discriminat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float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 {</a:t>
            </a:r>
          </a:p>
          <a:p>
            <a:pPr marL="0" lvl="0" indent="0" algn="l" rtl="0">
              <a:spcBef>
                <a:spcPts val="0"/>
              </a:spcBef>
              <a:spcAft>
                <a:spcPts val="0"/>
              </a:spcAft>
              <a:buNone/>
            </a:pPr>
            <a:r>
              <a:rPr lang="en-US"/>
              <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a:t>
            </a:r>
          </a:p>
          <a:p>
            <a:pPr marL="0" lvl="0" indent="0" algn="l" rtl="0">
              <a:spcBef>
                <a:spcPts val="0"/>
              </a:spcBef>
              <a:spcAft>
                <a:spcPts val="0"/>
              </a:spcAft>
              <a:buNone/>
            </a:pPr>
            <a:r>
              <a:rPr lang="en-US"/>
              <a:t>      return false;</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rec.t</a:t>
            </a:r>
            <a:r>
              <a:rPr lang="en-US"/>
              <a:t> = root;</a:t>
            </a:r>
          </a:p>
          <a:p>
            <a:pPr marL="0" lvl="0" indent="0" algn="l" rtl="0">
              <a:spcBef>
                <a:spcPts val="0"/>
              </a:spcBef>
              <a:spcAft>
                <a:spcPts val="0"/>
              </a:spcAft>
              <a:buNone/>
            </a:pPr>
            <a:r>
              <a:rPr lang="en-US"/>
              <a:t>  </a:t>
            </a:r>
            <a:r>
              <a:rPr lang="en-US" err="1"/>
              <a:t>rec.p</a:t>
            </a:r>
            <a:r>
              <a:rPr lang="en-US"/>
              <a:t> = </a:t>
            </a:r>
            <a:r>
              <a:rPr lang="en-US" err="1"/>
              <a:t>point_at_parameter</a:t>
            </a:r>
            <a:r>
              <a:rPr lang="en-US"/>
              <a:t>(</a:t>
            </a:r>
            <a:r>
              <a:rPr lang="en-US" err="1"/>
              <a:t>r,rec.t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vec3 </a:t>
            </a:r>
            <a:r>
              <a:rPr lang="en-US" err="1"/>
              <a:t>outward_normal</a:t>
            </a:r>
            <a:r>
              <a:rPr lang="en-US"/>
              <a:t> = (</a:t>
            </a:r>
            <a:r>
              <a:rPr lang="en-US" err="1"/>
              <a:t>rec.p</a:t>
            </a:r>
            <a:r>
              <a:rPr lang="en-US"/>
              <a:t> - </a:t>
            </a:r>
            <a:r>
              <a:rPr lang="en-US" err="1"/>
              <a:t>s.center</a:t>
            </a:r>
            <a:r>
              <a:rPr lang="en-US"/>
              <a:t>) / </a:t>
            </a:r>
            <a:r>
              <a:rPr lang="en-US" err="1"/>
              <a:t>s.radius</a:t>
            </a:r>
            <a:r>
              <a:rPr lang="en-US"/>
              <a:t>;</a:t>
            </a:r>
          </a:p>
          <a:p>
            <a:pPr marL="0" lvl="0" indent="0" algn="l" rtl="0">
              <a:spcBef>
                <a:spcPts val="0"/>
              </a:spcBef>
              <a:spcAft>
                <a:spcPts val="0"/>
              </a:spcAft>
              <a:buNone/>
            </a:pPr>
            <a:r>
              <a:rPr lang="en-US"/>
              <a:t>  </a:t>
            </a:r>
            <a:r>
              <a:rPr lang="en-US" err="1"/>
              <a:t>rec.normal</a:t>
            </a:r>
            <a:r>
              <a:rPr lang="en-US"/>
              <a:t> = normalize(</a:t>
            </a:r>
            <a:r>
              <a:rPr lang="en-US" err="1"/>
              <a:t>set_face_normal</a:t>
            </a:r>
            <a:r>
              <a:rPr lang="en-US"/>
              <a:t>(r, </a:t>
            </a:r>
            <a:r>
              <a:rPr lang="en-US" err="1"/>
              <a:t>outward_normal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return(true);</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Sphere world[] = Sphere[2](</a:t>
            </a:r>
          </a:p>
          <a:p>
            <a:pPr marL="0" lvl="0" indent="0" algn="l" rtl="0">
              <a:spcBef>
                <a:spcPts val="0"/>
              </a:spcBef>
              <a:spcAft>
                <a:spcPts val="0"/>
              </a:spcAft>
              <a:buNone/>
            </a:pPr>
            <a:r>
              <a:rPr lang="en-US"/>
              <a:t>  Sphere(vec3(0.0, 0.0, -1.0), 0.5),</a:t>
            </a:r>
          </a:p>
          <a:p>
            <a:pPr marL="0" lvl="0" indent="0" algn="l" rtl="0">
              <a:spcBef>
                <a:spcPts val="0"/>
              </a:spcBef>
              <a:spcAft>
                <a:spcPts val="0"/>
              </a:spcAft>
              <a:buNone/>
            </a:pPr>
            <a:r>
              <a:rPr lang="en-US"/>
              <a:t>  Sphere(vec3(0.0, -100.5, -1.0), 100.0)</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hitable_list</a:t>
            </a:r>
            <a:r>
              <a:rPr lang="en-US"/>
              <a:t>(Ray r, float </a:t>
            </a:r>
            <a:r>
              <a:rPr lang="en-US" err="1"/>
              <a:t>t_min</a:t>
            </a:r>
            <a:r>
              <a:rPr lang="en-US"/>
              <a:t>, float </a:t>
            </a:r>
            <a:r>
              <a:rPr lang="en-US" err="1"/>
              <a:t>t_max</a:t>
            </a:r>
            <a:r>
              <a:rPr lang="en-US"/>
              <a:t>, </a:t>
            </a:r>
            <a:r>
              <a:rPr lang="en-US" err="1"/>
              <a:t>inout</a:t>
            </a:r>
            <a:r>
              <a:rPr lang="en-US"/>
              <a:t> </a:t>
            </a:r>
            <a:r>
              <a:rPr lang="en-US" err="1"/>
              <a:t>hit_record</a:t>
            </a:r>
            <a:r>
              <a:rPr lang="en-US"/>
              <a:t> rec) {</a:t>
            </a:r>
          </a:p>
          <a:p>
            <a:pPr marL="0" lvl="0" indent="0" algn="l" rtl="0">
              <a:spcBef>
                <a:spcPts val="0"/>
              </a:spcBef>
              <a:spcAft>
                <a:spcPts val="0"/>
              </a:spcAft>
              <a:buNone/>
            </a:pPr>
            <a:r>
              <a:rPr lang="en-US"/>
              <a:t>  </a:t>
            </a:r>
            <a:r>
              <a:rPr lang="en-US" err="1"/>
              <a:t>hit_record</a:t>
            </a:r>
            <a:r>
              <a:rPr lang="en-US"/>
              <a:t> </a:t>
            </a:r>
            <a:r>
              <a:rPr lang="en-US" err="1"/>
              <a:t>temp_rec</a:t>
            </a:r>
            <a:r>
              <a:rPr lang="en-US"/>
              <a:t>;</a:t>
            </a:r>
          </a:p>
          <a:p>
            <a:pPr marL="0" lvl="0" indent="0" algn="l" rtl="0">
              <a:spcBef>
                <a:spcPts val="0"/>
              </a:spcBef>
              <a:spcAft>
                <a:spcPts val="0"/>
              </a:spcAft>
              <a:buNone/>
            </a:pPr>
            <a:r>
              <a:rPr lang="en-US"/>
              <a:t>  bool </a:t>
            </a:r>
            <a:r>
              <a:rPr lang="en-US" err="1"/>
              <a:t>hit_anything</a:t>
            </a:r>
            <a:r>
              <a:rPr lang="en-US"/>
              <a:t> = false;</a:t>
            </a:r>
          </a:p>
          <a:p>
            <a:pPr marL="0" lvl="0" indent="0" algn="l" rtl="0">
              <a:spcBef>
                <a:spcPts val="0"/>
              </a:spcBef>
              <a:spcAft>
                <a:spcPts val="0"/>
              </a:spcAft>
              <a:buNone/>
            </a:pPr>
            <a:r>
              <a:rPr lang="en-US"/>
              <a:t>  float </a:t>
            </a:r>
            <a:r>
              <a:rPr lang="en-US" err="1"/>
              <a:t>closest_so_far</a:t>
            </a:r>
            <a:r>
              <a:rPr lang="en-US"/>
              <a:t> = </a:t>
            </a:r>
            <a:r>
              <a:rPr lang="en-US" err="1"/>
              <a:t>t_max</a:t>
            </a:r>
            <a:r>
              <a:rPr lang="en-US"/>
              <a:t>;</a:t>
            </a:r>
          </a:p>
          <a:p>
            <a:pPr marL="0" lvl="0" indent="0" algn="l" rtl="0">
              <a:spcBef>
                <a:spcPts val="0"/>
              </a:spcBef>
              <a:spcAft>
                <a:spcPts val="0"/>
              </a:spcAft>
              <a:buNone/>
            </a:pPr>
            <a:r>
              <a:rPr lang="en-US"/>
              <a:t>  for(int </a:t>
            </a:r>
            <a:r>
              <a:rPr lang="en-US" err="1"/>
              <a:t>i</a:t>
            </a:r>
            <a:r>
              <a:rPr lang="en-US"/>
              <a:t>=0; </a:t>
            </a:r>
            <a:r>
              <a:rPr lang="en-US" err="1"/>
              <a:t>i</a:t>
            </a:r>
            <a:r>
              <a:rPr lang="en-US"/>
              <a:t>&lt;</a:t>
            </a:r>
            <a:r>
              <a:rPr lang="en-US" err="1"/>
              <a:t>world.length</a:t>
            </a:r>
            <a:r>
              <a:rPr lang="en-US"/>
              <a:t>(); </a:t>
            </a:r>
            <a:r>
              <a:rPr lang="en-US" err="1"/>
              <a:t>i</a:t>
            </a:r>
            <a:r>
              <a:rPr lang="en-US"/>
              <a:t>++) {</a:t>
            </a:r>
          </a:p>
          <a:p>
            <a:pPr marL="0" lvl="0" indent="0" algn="l" rtl="0">
              <a:spcBef>
                <a:spcPts val="0"/>
              </a:spcBef>
              <a:spcAft>
                <a:spcPts val="0"/>
              </a:spcAft>
              <a:buNone/>
            </a:pPr>
            <a:r>
              <a:rPr lang="en-US"/>
              <a:t>    if(</a:t>
            </a:r>
            <a:r>
              <a:rPr lang="en-US" err="1"/>
              <a:t>hit_sphere</a:t>
            </a:r>
            <a:r>
              <a:rPr lang="en-US"/>
              <a:t>(world[</a:t>
            </a:r>
            <a:r>
              <a:rPr lang="en-US" err="1"/>
              <a:t>i</a:t>
            </a:r>
            <a:r>
              <a:rPr lang="en-US"/>
              <a:t>], r, </a:t>
            </a:r>
            <a:r>
              <a:rPr lang="en-US" err="1"/>
              <a:t>t_min</a:t>
            </a:r>
            <a:r>
              <a:rPr lang="en-US"/>
              <a:t>, </a:t>
            </a:r>
            <a:r>
              <a:rPr lang="en-US" err="1"/>
              <a:t>closest_so_far</a:t>
            </a:r>
            <a:r>
              <a:rPr lang="en-US"/>
              <a:t>, </a:t>
            </a:r>
            <a:r>
              <a:rPr lang="en-US" err="1"/>
              <a:t>temp_rec</a:t>
            </a:r>
            <a:r>
              <a:rPr lang="en-US"/>
              <a:t>)) {</a:t>
            </a:r>
          </a:p>
          <a:p>
            <a:pPr marL="0" lvl="0" indent="0" algn="l" rtl="0">
              <a:spcBef>
                <a:spcPts val="0"/>
              </a:spcBef>
              <a:spcAft>
                <a:spcPts val="0"/>
              </a:spcAft>
              <a:buNone/>
            </a:pPr>
            <a:r>
              <a:rPr lang="en-US"/>
              <a:t>      </a:t>
            </a:r>
            <a:r>
              <a:rPr lang="en-US" err="1"/>
              <a:t>hit_anything</a:t>
            </a:r>
            <a:r>
              <a:rPr lang="en-US"/>
              <a:t> = true;</a:t>
            </a:r>
          </a:p>
          <a:p>
            <a:pPr marL="0" lvl="0" indent="0" algn="l" rtl="0">
              <a:spcBef>
                <a:spcPts val="0"/>
              </a:spcBef>
              <a:spcAft>
                <a:spcPts val="0"/>
              </a:spcAft>
              <a:buNone/>
            </a:pPr>
            <a:r>
              <a:rPr lang="en-US"/>
              <a:t>      </a:t>
            </a:r>
            <a:r>
              <a:rPr lang="en-US" err="1"/>
              <a:t>closest_so_far</a:t>
            </a:r>
            <a:r>
              <a:rPr lang="en-US"/>
              <a:t> = </a:t>
            </a:r>
            <a:r>
              <a:rPr lang="en-US" err="1"/>
              <a:t>temp_rec.t</a:t>
            </a:r>
            <a:r>
              <a:rPr lang="en-US"/>
              <a:t>;</a:t>
            </a:r>
          </a:p>
          <a:p>
            <a:pPr marL="0" lvl="0" indent="0" algn="l" rtl="0">
              <a:spcBef>
                <a:spcPts val="0"/>
              </a:spcBef>
              <a:spcAft>
                <a:spcPts val="0"/>
              </a:spcAft>
              <a:buNone/>
            </a:pPr>
            <a:r>
              <a:rPr lang="en-US"/>
              <a:t>      rec = </a:t>
            </a:r>
            <a:r>
              <a:rPr lang="en-US" err="1"/>
              <a:t>temp_rec</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a:t>
            </a:r>
            <a:r>
              <a:rPr lang="en-US" err="1"/>
              <a:t>hit_anything</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frand</a:t>
            </a:r>
            <a:r>
              <a:rPr lang="en-US"/>
              <a:t>;</a:t>
            </a:r>
          </a:p>
          <a:p>
            <a:pPr marL="0" lvl="0" indent="0" algn="l" rtl="0">
              <a:spcBef>
                <a:spcPts val="0"/>
              </a:spcBef>
              <a:spcAft>
                <a:spcPts val="0"/>
              </a:spcAft>
              <a:buNone/>
            </a:pPr>
            <a:r>
              <a:rPr lang="en-US"/>
              <a:t>vec3 rand = vec3(0.5, 0.5, 0.5);</a:t>
            </a:r>
          </a:p>
          <a:p>
            <a:pPr marL="0" lvl="0" indent="0" algn="l" rtl="0">
              <a:spcBef>
                <a:spcPts val="0"/>
              </a:spcBef>
              <a:spcAft>
                <a:spcPts val="0"/>
              </a:spcAft>
              <a:buNone/>
            </a:pPr>
            <a:r>
              <a:rPr lang="en-US"/>
              <a:t>vec2 rand2(){ </a:t>
            </a:r>
          </a:p>
          <a:p>
            <a:pPr marL="0" lvl="0" indent="0" algn="l" rtl="0">
              <a:spcBef>
                <a:spcPts val="0"/>
              </a:spcBef>
              <a:spcAft>
                <a:spcPts val="0"/>
              </a:spcAft>
              <a:buNone/>
            </a:pPr>
            <a:r>
              <a:rPr lang="en-US"/>
              <a:t>  vec3 rand = vec3(</a:t>
            </a:r>
          </a:p>
          <a:p>
            <a:pPr marL="0" lvl="0" indent="0" algn="l" rtl="0">
              <a:spcBef>
                <a:spcPts val="0"/>
              </a:spcBef>
              <a:spcAft>
                <a:spcPts val="0"/>
              </a:spcAft>
              <a:buNone/>
            </a:pPr>
            <a:r>
              <a:rPr lang="en-US"/>
              <a:t>    mod(</a:t>
            </a:r>
            <a:r>
              <a:rPr lang="en-US" err="1"/>
              <a:t>rand.y</a:t>
            </a:r>
            <a:r>
              <a:rPr lang="en-US"/>
              <a:t>*(195.1*frand.z+371.2*frand.x+508.3*</a:t>
            </a:r>
            <a:r>
              <a:rPr lang="en-US" err="1"/>
              <a:t>frand.y</a:t>
            </a:r>
            <a:r>
              <a:rPr lang="en-US"/>
              <a:t>), 1.0),</a:t>
            </a:r>
          </a:p>
          <a:p>
            <a:pPr marL="0" lvl="0" indent="0" algn="l" rtl="0">
              <a:spcBef>
                <a:spcPts val="0"/>
              </a:spcBef>
              <a:spcAft>
                <a:spcPts val="0"/>
              </a:spcAft>
              <a:buNone/>
            </a:pPr>
            <a:r>
              <a:rPr lang="en-US"/>
              <a:t>    mod(</a:t>
            </a:r>
            <a:r>
              <a:rPr lang="en-US" err="1"/>
              <a:t>rand.x</a:t>
            </a:r>
            <a:r>
              <a:rPr lang="en-US"/>
              <a:t>*(573.9*frand.z+736.4*frand.y+914.5*</a:t>
            </a:r>
            <a:r>
              <a:rPr lang="en-US" err="1"/>
              <a:t>frand.x</a:t>
            </a:r>
            <a:r>
              <a:rPr lang="en-US"/>
              <a:t>), 1.0),</a:t>
            </a:r>
          </a:p>
          <a:p>
            <a:pPr marL="0" lvl="0" indent="0" algn="l" rtl="0">
              <a:spcBef>
                <a:spcPts val="0"/>
              </a:spcBef>
              <a:spcAft>
                <a:spcPts val="0"/>
              </a:spcAft>
              <a:buNone/>
            </a:pPr>
            <a:r>
              <a:rPr lang="en-US"/>
              <a:t>    </a:t>
            </a:r>
            <a:r>
              <a:rPr lang="en-US" err="1"/>
              <a:t>rand.z</a:t>
            </a:r>
            <a:endParaRPr lang="en-US"/>
          </a:p>
          <a:p>
            <a:pPr marL="0" lvl="0" indent="0" algn="l" rtl="0">
              <a:spcBef>
                <a:spcPts val="0"/>
              </a:spcBef>
              <a:spcAft>
                <a:spcPts val="0"/>
              </a:spcAft>
              <a:buNone/>
            </a:pPr>
            <a:r>
              <a:rPr lang="en-US"/>
              <a:t>  );</a:t>
            </a:r>
          </a:p>
          <a:p>
            <a:pPr marL="0" lvl="0" indent="0" algn="l" rtl="0">
              <a:spcBef>
                <a:spcPts val="0"/>
              </a:spcBef>
              <a:spcAft>
                <a:spcPts val="0"/>
              </a:spcAft>
              <a:buNone/>
            </a:pPr>
            <a:r>
              <a:rPr lang="en-US"/>
              <a:t>  return </a:t>
            </a:r>
            <a:r>
              <a:rPr lang="en-US" err="1"/>
              <a:t>fract</a:t>
            </a:r>
            <a:r>
              <a:rPr lang="en-US"/>
              <a:t>(rand).xy-0.5;</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random_in_unit_sphere</a:t>
            </a:r>
            <a:r>
              <a:rPr lang="en-US"/>
              <a:t>(){ </a:t>
            </a:r>
          </a:p>
          <a:p>
            <a:pPr marL="0" lvl="0" indent="0" algn="l" rtl="0">
              <a:spcBef>
                <a:spcPts val="0"/>
              </a:spcBef>
              <a:spcAft>
                <a:spcPts val="0"/>
              </a:spcAft>
              <a:buNone/>
            </a:pPr>
            <a:r>
              <a:rPr lang="en-US"/>
              <a:t>  rand = vec3(</a:t>
            </a:r>
          </a:p>
          <a:p>
            <a:pPr marL="0" lvl="0" indent="0" algn="l" rtl="0">
              <a:spcBef>
                <a:spcPts val="0"/>
              </a:spcBef>
              <a:spcAft>
                <a:spcPts val="0"/>
              </a:spcAft>
              <a:buNone/>
            </a:pPr>
            <a:r>
              <a:rPr lang="en-US"/>
              <a:t>    mod(</a:t>
            </a:r>
            <a:r>
              <a:rPr lang="en-US" err="1"/>
              <a:t>rand.z</a:t>
            </a:r>
            <a:r>
              <a:rPr lang="en-US"/>
              <a:t>*((57.1*</a:t>
            </a:r>
            <a:r>
              <a:rPr lang="en-US" err="1"/>
              <a:t>frand.z</a:t>
            </a:r>
            <a:r>
              <a:rPr lang="en-US"/>
              <a:t>)+(57.1*</a:t>
            </a:r>
            <a:r>
              <a:rPr lang="en-US" err="1"/>
              <a:t>frand.x</a:t>
            </a:r>
            <a:r>
              <a:rPr lang="en-US"/>
              <a:t>)+(759.7*</a:t>
            </a:r>
            <a:r>
              <a:rPr lang="en-US" err="1"/>
              <a:t>frand.y</a:t>
            </a:r>
            <a:r>
              <a:rPr lang="en-US"/>
              <a:t>))*3.83,2.0),</a:t>
            </a:r>
          </a:p>
          <a:p>
            <a:pPr marL="0" lvl="0" indent="0" algn="l" rtl="0">
              <a:spcBef>
                <a:spcPts val="0"/>
              </a:spcBef>
              <a:spcAft>
                <a:spcPts val="0"/>
              </a:spcAft>
              <a:buNone/>
            </a:pPr>
            <a:r>
              <a:rPr lang="en-US"/>
              <a:t>    mod(</a:t>
            </a:r>
            <a:r>
              <a:rPr lang="en-US" err="1"/>
              <a:t>rand.x</a:t>
            </a:r>
            <a:r>
              <a:rPr lang="en-US"/>
              <a:t>*((41.1*</a:t>
            </a:r>
            <a:r>
              <a:rPr lang="en-US" err="1"/>
              <a:t>frand.z</a:t>
            </a:r>
            <a:r>
              <a:rPr lang="en-US"/>
              <a:t>)+(65.7*</a:t>
            </a:r>
            <a:r>
              <a:rPr lang="en-US" err="1"/>
              <a:t>frand.x</a:t>
            </a:r>
            <a:r>
              <a:rPr lang="en-US"/>
              <a:t>)+(621.9*</a:t>
            </a:r>
            <a:r>
              <a:rPr lang="en-US" err="1"/>
              <a:t>frand.y</a:t>
            </a:r>
            <a:r>
              <a:rPr lang="en-US"/>
              <a:t>))*1.57,2.0),</a:t>
            </a:r>
          </a:p>
          <a:p>
            <a:pPr marL="0" lvl="0" indent="0" algn="l" rtl="0">
              <a:spcBef>
                <a:spcPts val="0"/>
              </a:spcBef>
              <a:spcAft>
                <a:spcPts val="0"/>
              </a:spcAft>
              <a:buNone/>
            </a:pPr>
            <a:r>
              <a:rPr lang="en-US"/>
              <a:t>    mod(</a:t>
            </a:r>
            <a:r>
              <a:rPr lang="en-US" err="1"/>
              <a:t>rand.y</a:t>
            </a:r>
            <a:r>
              <a:rPr lang="en-US"/>
              <a:t>*((33.1*</a:t>
            </a:r>
            <a:r>
              <a:rPr lang="en-US" err="1"/>
              <a:t>frand.z</a:t>
            </a:r>
            <a:r>
              <a:rPr lang="en-US"/>
              <a:t>)+(45.3*</a:t>
            </a:r>
            <a:r>
              <a:rPr lang="en-US" err="1"/>
              <a:t>frand.x</a:t>
            </a:r>
            <a:r>
              <a:rPr lang="en-US"/>
              <a:t>)+(557.2*</a:t>
            </a:r>
            <a:r>
              <a:rPr lang="en-US" err="1"/>
              <a:t>frand.y</a:t>
            </a:r>
            <a:r>
              <a:rPr lang="en-US"/>
              <a:t>))*2.34,2.0)</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normalize(rand-vec3(1.0));</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Ray </a:t>
            </a:r>
            <a:r>
              <a:rPr lang="en-US" err="1"/>
              <a:t>get_ray</a:t>
            </a:r>
            <a:r>
              <a:rPr lang="en-US"/>
              <a:t>(vec2 </a:t>
            </a:r>
            <a:r>
              <a:rPr lang="en-US" err="1"/>
              <a:t>uv</a:t>
            </a:r>
            <a:r>
              <a:rPr lang="en-US"/>
              <a:t>) {</a:t>
            </a:r>
          </a:p>
          <a:p>
            <a:pPr marL="0" lvl="0" indent="0" algn="l" rtl="0">
              <a:spcBef>
                <a:spcPts val="0"/>
              </a:spcBef>
              <a:spcAft>
                <a:spcPts val="0"/>
              </a:spcAft>
              <a:buNone/>
            </a:pPr>
            <a:r>
              <a:rPr lang="en-US"/>
              <a:t>  float aspect = </a:t>
            </a:r>
            <a:r>
              <a:rPr lang="en-US" err="1"/>
              <a:t>iResolution.x</a:t>
            </a:r>
            <a:r>
              <a:rPr lang="en-US"/>
              <a:t>/</a:t>
            </a:r>
            <a:r>
              <a:rPr lang="en-US" err="1"/>
              <a:t>iResolution.y</a:t>
            </a:r>
            <a:r>
              <a:rPr lang="en-US"/>
              <a:t>;</a:t>
            </a:r>
          </a:p>
          <a:p>
            <a:pPr marL="0" lvl="0" indent="0" algn="l" rtl="0">
              <a:spcBef>
                <a:spcPts val="0"/>
              </a:spcBef>
              <a:spcAft>
                <a:spcPts val="0"/>
              </a:spcAft>
              <a:buNone/>
            </a:pPr>
            <a:r>
              <a:rPr lang="en-US"/>
              <a:t>  vec3 </a:t>
            </a:r>
            <a:r>
              <a:rPr lang="en-US" err="1"/>
              <a:t>lower_left_corner</a:t>
            </a:r>
            <a:r>
              <a:rPr lang="en-US"/>
              <a:t> = vec3(-1.0*aspect,-1.0, -1.0);</a:t>
            </a:r>
          </a:p>
          <a:p>
            <a:pPr marL="0" lvl="0" indent="0" algn="l" rtl="0">
              <a:spcBef>
                <a:spcPts val="0"/>
              </a:spcBef>
              <a:spcAft>
                <a:spcPts val="0"/>
              </a:spcAft>
              <a:buNone/>
            </a:pPr>
            <a:r>
              <a:rPr lang="en-US"/>
              <a:t>  vec3 horizontal = vec3(2.0*aspect, 0.0, 0.0);</a:t>
            </a:r>
          </a:p>
          <a:p>
            <a:pPr marL="0" lvl="0" indent="0" algn="l" rtl="0">
              <a:spcBef>
                <a:spcPts val="0"/>
              </a:spcBef>
              <a:spcAft>
                <a:spcPts val="0"/>
              </a:spcAft>
              <a:buNone/>
            </a:pPr>
            <a:r>
              <a:rPr lang="en-US"/>
              <a:t>  vec3 vertical = vec3(0.0,2.0, 0.0);</a:t>
            </a:r>
          </a:p>
          <a:p>
            <a:pPr marL="0" lvl="0" indent="0" algn="l" rtl="0">
              <a:spcBef>
                <a:spcPts val="0"/>
              </a:spcBef>
              <a:spcAft>
                <a:spcPts val="0"/>
              </a:spcAft>
              <a:buNone/>
            </a:pPr>
            <a:r>
              <a:rPr lang="en-US"/>
              <a:t>  </a:t>
            </a:r>
          </a:p>
          <a:p>
            <a:pPr marL="0" lvl="0" indent="0" algn="l" rtl="0">
              <a:spcBef>
                <a:spcPts val="0"/>
              </a:spcBef>
              <a:spcAft>
                <a:spcPts val="0"/>
              </a:spcAft>
              <a:buNone/>
            </a:pPr>
            <a:r>
              <a:rPr lang="en-US"/>
              <a:t>  Ray r = Ray(vec3(0,0,0), </a:t>
            </a:r>
            <a:r>
              <a:rPr lang="en-US" err="1"/>
              <a:t>lower_left_corner+uv.x</a:t>
            </a:r>
            <a:r>
              <a:rPr lang="en-US"/>
              <a:t>*</a:t>
            </a:r>
            <a:r>
              <a:rPr lang="en-US" err="1"/>
              <a:t>horizontal+uv.y</a:t>
            </a:r>
            <a:r>
              <a:rPr lang="en-US"/>
              <a:t>*vertical); </a:t>
            </a:r>
          </a:p>
          <a:p>
            <a:pPr marL="0" lvl="0" indent="0" algn="l" rtl="0">
              <a:spcBef>
                <a:spcPts val="0"/>
              </a:spcBef>
              <a:spcAft>
                <a:spcPts val="0"/>
              </a:spcAft>
              <a:buNone/>
            </a:pPr>
            <a:r>
              <a:rPr lang="en-US"/>
              <a:t>  return r;</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const int </a:t>
            </a:r>
            <a:r>
              <a:rPr lang="en-US" err="1"/>
              <a:t>max_depth</a:t>
            </a:r>
            <a:r>
              <a:rPr lang="en-US"/>
              <a:t> = 10;</a:t>
            </a:r>
          </a:p>
          <a:p>
            <a:pPr marL="0" lvl="0" indent="0" algn="l" rtl="0">
              <a:spcBef>
                <a:spcPts val="0"/>
              </a:spcBef>
              <a:spcAft>
                <a:spcPts val="0"/>
              </a:spcAft>
              <a:buNone/>
            </a:pPr>
            <a:r>
              <a:rPr lang="en-US"/>
              <a:t>vec3 color(Ray r){</a:t>
            </a:r>
          </a:p>
          <a:p>
            <a:pPr marL="0" lvl="0" indent="0" algn="l" rtl="0">
              <a:spcBef>
                <a:spcPts val="0"/>
              </a:spcBef>
              <a:spcAft>
                <a:spcPts val="0"/>
              </a:spcAft>
              <a:buNone/>
            </a:pPr>
            <a:r>
              <a:rPr lang="en-US"/>
              <a:t>  </a:t>
            </a:r>
            <a:r>
              <a:rPr lang="en-US" err="1"/>
              <a:t>hit_record</a:t>
            </a:r>
            <a:r>
              <a:rPr lang="en-US"/>
              <a:t> rec;</a:t>
            </a:r>
          </a:p>
          <a:p>
            <a:pPr marL="0" lvl="0" indent="0" algn="l" rtl="0">
              <a:spcBef>
                <a:spcPts val="0"/>
              </a:spcBef>
              <a:spcAft>
                <a:spcPts val="0"/>
              </a:spcAft>
              <a:buNone/>
            </a:pPr>
            <a:r>
              <a:rPr lang="en-US"/>
              <a:t>  vec3 col = vec3(1.0);</a:t>
            </a:r>
          </a:p>
          <a:p>
            <a:pPr marL="0" lvl="0" indent="0" algn="l" rtl="0">
              <a:spcBef>
                <a:spcPts val="0"/>
              </a:spcBef>
              <a:spcAft>
                <a:spcPts val="0"/>
              </a:spcAft>
              <a:buNone/>
            </a:pPr>
            <a:r>
              <a:rPr lang="en-US"/>
              <a:t>  Ray </a:t>
            </a:r>
            <a:r>
              <a:rPr lang="en-US" err="1"/>
              <a:t>raio</a:t>
            </a:r>
            <a:r>
              <a:rPr lang="en-US"/>
              <a:t> = r;</a:t>
            </a:r>
          </a:p>
          <a:p>
            <a:pPr marL="0" lvl="0" indent="0" algn="l" rtl="0">
              <a:spcBef>
                <a:spcPts val="0"/>
              </a:spcBef>
              <a:spcAft>
                <a:spcPts val="0"/>
              </a:spcAft>
              <a:buNone/>
            </a:pPr>
            <a:r>
              <a:rPr lang="en-US"/>
              <a:t>  for(int </a:t>
            </a:r>
            <a:r>
              <a:rPr lang="en-US" err="1"/>
              <a:t>i</a:t>
            </a:r>
            <a:r>
              <a:rPr lang="en-US"/>
              <a:t>=0; </a:t>
            </a:r>
            <a:r>
              <a:rPr lang="en-US" err="1"/>
              <a:t>i</a:t>
            </a:r>
            <a:r>
              <a:rPr lang="en-US"/>
              <a:t> &lt; </a:t>
            </a:r>
            <a:r>
              <a:rPr lang="en-US" err="1"/>
              <a:t>max_depth</a:t>
            </a:r>
            <a:r>
              <a:rPr lang="en-US"/>
              <a:t>; </a:t>
            </a:r>
            <a:r>
              <a:rPr lang="en-US" err="1"/>
              <a:t>i</a:t>
            </a:r>
            <a:r>
              <a:rPr lang="en-US"/>
              <a:t>++){</a:t>
            </a:r>
          </a:p>
          <a:p>
            <a:pPr marL="0" lvl="0" indent="0" algn="l" rtl="0">
              <a:spcBef>
                <a:spcPts val="0"/>
              </a:spcBef>
              <a:spcAft>
                <a:spcPts val="0"/>
              </a:spcAft>
              <a:buNone/>
            </a:pPr>
            <a:r>
              <a:rPr lang="en-US"/>
              <a:t>    if(</a:t>
            </a:r>
            <a:r>
              <a:rPr lang="en-US" err="1"/>
              <a:t>hitable_list</a:t>
            </a:r>
            <a:r>
              <a:rPr lang="en-US"/>
              <a:t>(</a:t>
            </a:r>
            <a:r>
              <a:rPr lang="en-US" err="1"/>
              <a:t>raio</a:t>
            </a:r>
            <a:r>
              <a:rPr lang="en-US"/>
              <a:t>, 0.0001, 100.0, rec)) {</a:t>
            </a:r>
          </a:p>
          <a:p>
            <a:pPr marL="0" lvl="0" indent="0" algn="l" rtl="0">
              <a:spcBef>
                <a:spcPts val="0"/>
              </a:spcBef>
              <a:spcAft>
                <a:spcPts val="0"/>
              </a:spcAft>
              <a:buNone/>
            </a:pPr>
            <a:r>
              <a:rPr lang="en-US"/>
              <a:t>      vec3 target = </a:t>
            </a:r>
            <a:r>
              <a:rPr lang="en-US" err="1"/>
              <a:t>rec.p</a:t>
            </a:r>
            <a:r>
              <a:rPr lang="en-US"/>
              <a:t> + </a:t>
            </a:r>
            <a:r>
              <a:rPr lang="en-US" err="1"/>
              <a:t>rec.normal</a:t>
            </a:r>
            <a:r>
              <a:rPr lang="en-US"/>
              <a:t> + </a:t>
            </a:r>
            <a:r>
              <a:rPr lang="en-US" err="1"/>
              <a:t>random_in_unit_sphere</a:t>
            </a:r>
            <a:r>
              <a:rPr lang="en-US"/>
              <a:t>();</a:t>
            </a:r>
          </a:p>
          <a:p>
            <a:pPr marL="0" lvl="0" indent="0" algn="l" rtl="0">
              <a:spcBef>
                <a:spcPts val="0"/>
              </a:spcBef>
              <a:spcAft>
                <a:spcPts val="0"/>
              </a:spcAft>
              <a:buNone/>
            </a:pPr>
            <a:r>
              <a:rPr lang="en-US"/>
              <a:t>      col *= 0.5;</a:t>
            </a:r>
          </a:p>
          <a:p>
            <a:pPr marL="0" lvl="0" indent="0" algn="l" rtl="0">
              <a:spcBef>
                <a:spcPts val="0"/>
              </a:spcBef>
              <a:spcAft>
                <a:spcPts val="0"/>
              </a:spcAft>
              <a:buNone/>
            </a:pPr>
            <a:r>
              <a:rPr lang="en-US"/>
              <a:t>      </a:t>
            </a:r>
            <a:r>
              <a:rPr lang="en-US" err="1"/>
              <a:t>raio</a:t>
            </a:r>
            <a:r>
              <a:rPr lang="en-US"/>
              <a:t> = Ray(</a:t>
            </a:r>
            <a:r>
              <a:rPr lang="en-US" err="1"/>
              <a:t>rec.p</a:t>
            </a:r>
            <a:r>
              <a:rPr lang="en-US"/>
              <a:t>, target - </a:t>
            </a:r>
            <a:r>
              <a:rPr lang="en-US" err="1"/>
              <a:t>rec.p</a:t>
            </a:r>
            <a:r>
              <a:rPr lang="en-US"/>
              <a:t>);</a:t>
            </a:r>
          </a:p>
          <a:p>
            <a:pPr marL="0" lvl="0" indent="0" algn="l" rtl="0">
              <a:spcBef>
                <a:spcPts val="0"/>
              </a:spcBef>
              <a:spcAft>
                <a:spcPts val="0"/>
              </a:spcAft>
              <a:buNone/>
            </a:pPr>
            <a:r>
              <a:rPr lang="en-US"/>
              <a:t>    } else {</a:t>
            </a:r>
          </a:p>
          <a:p>
            <a:pPr marL="0" lvl="0" indent="0" algn="l" rtl="0">
              <a:spcBef>
                <a:spcPts val="0"/>
              </a:spcBef>
              <a:spcAft>
                <a:spcPts val="0"/>
              </a:spcAft>
              <a:buNone/>
            </a:pPr>
            <a:r>
              <a:rPr lang="en-US"/>
              <a:t>      vec3 </a:t>
            </a:r>
            <a:r>
              <a:rPr lang="en-US" err="1"/>
              <a:t>unit_direction</a:t>
            </a:r>
            <a:r>
              <a:rPr lang="en-US"/>
              <a:t> = normalize(</a:t>
            </a:r>
            <a:r>
              <a:rPr lang="en-US" err="1"/>
              <a:t>r.direction</a:t>
            </a:r>
            <a:r>
              <a:rPr lang="en-US"/>
              <a:t>);</a:t>
            </a:r>
          </a:p>
          <a:p>
            <a:pPr marL="0" lvl="0" indent="0" algn="l" rtl="0">
              <a:spcBef>
                <a:spcPts val="0"/>
              </a:spcBef>
              <a:spcAft>
                <a:spcPts val="0"/>
              </a:spcAft>
              <a:buNone/>
            </a:pPr>
            <a:r>
              <a:rPr lang="en-US"/>
              <a:t>      float t = 0.5 * (</a:t>
            </a:r>
            <a:r>
              <a:rPr lang="en-US" err="1"/>
              <a:t>unit_direction.y</a:t>
            </a:r>
            <a:r>
              <a:rPr lang="en-US"/>
              <a:t> + 1.0);</a:t>
            </a:r>
          </a:p>
          <a:p>
            <a:pPr marL="0" lvl="0" indent="0" algn="l" rtl="0">
              <a:spcBef>
                <a:spcPts val="0"/>
              </a:spcBef>
              <a:spcAft>
                <a:spcPts val="0"/>
              </a:spcAft>
              <a:buNone/>
            </a:pPr>
            <a:r>
              <a:rPr lang="en-US"/>
              <a:t>      col *= mix(vec3(1.0), vec3(0.5,0.7,1.0), t);</a:t>
            </a:r>
          </a:p>
          <a:p>
            <a:pPr marL="0" lvl="0" indent="0" algn="l" rtl="0">
              <a:spcBef>
                <a:spcPts val="0"/>
              </a:spcBef>
              <a:spcAft>
                <a:spcPts val="0"/>
              </a:spcAft>
              <a:buNone/>
            </a:pPr>
            <a:r>
              <a:rPr lang="en-US"/>
              <a:t>      return col;</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col;</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const float </a:t>
            </a:r>
            <a:r>
              <a:rPr lang="en-US" err="1"/>
              <a:t>samples_per_pixel</a:t>
            </a:r>
            <a:r>
              <a:rPr lang="en-US"/>
              <a:t> = 10.0;</a:t>
            </a:r>
          </a:p>
          <a:p>
            <a:pPr marL="0" lvl="0" indent="0" algn="l" rtl="0">
              <a:spcBef>
                <a:spcPts val="0"/>
              </a:spcBef>
              <a:spcAft>
                <a:spcPts val="0"/>
              </a:spcAft>
              <a:buNone/>
            </a:pPr>
            <a:r>
              <a:rPr lang="en-US"/>
              <a:t>void </a:t>
            </a:r>
            <a:r>
              <a:rPr lang="en-US" err="1"/>
              <a:t>mainImage</a:t>
            </a:r>
            <a:r>
              <a:rPr lang="en-US"/>
              <a:t>( out vec4 </a:t>
            </a:r>
            <a:r>
              <a:rPr lang="en-US" err="1"/>
              <a:t>fragColor</a:t>
            </a:r>
            <a:r>
              <a:rPr lang="en-US"/>
              <a:t>, in vec2 </a:t>
            </a:r>
            <a:r>
              <a:rPr lang="en-US" err="1"/>
              <a:t>fragCoord</a:t>
            </a:r>
            <a:r>
              <a:rPr lang="en-US"/>
              <a:t> ) {</a:t>
            </a:r>
          </a:p>
          <a:p>
            <a:pPr marL="0" lvl="0" indent="0" algn="l" rtl="0">
              <a:spcBef>
                <a:spcPts val="0"/>
              </a:spcBef>
              <a:spcAft>
                <a:spcPts val="0"/>
              </a:spcAft>
              <a:buNone/>
            </a:pPr>
            <a:r>
              <a:rPr lang="en-US"/>
              <a:t>  vec2 </a:t>
            </a:r>
            <a:r>
              <a:rPr lang="en-US" err="1"/>
              <a:t>uv</a:t>
            </a:r>
            <a:r>
              <a:rPr lang="en-US"/>
              <a:t> = </a:t>
            </a:r>
            <a:r>
              <a:rPr lang="en-US" err="1"/>
              <a:t>fragCoord</a:t>
            </a:r>
            <a:r>
              <a:rPr lang="en-US"/>
              <a:t>/</a:t>
            </a:r>
            <a:r>
              <a:rPr lang="en-US" err="1"/>
              <a:t>iResolution.xy</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  vec3 col = vec3(0.0);</a:t>
            </a:r>
          </a:p>
          <a:p>
            <a:pPr marL="0" lvl="0" indent="0" algn="l" rtl="0">
              <a:spcBef>
                <a:spcPts val="0"/>
              </a:spcBef>
              <a:spcAft>
                <a:spcPts val="0"/>
              </a:spcAft>
              <a:buNone/>
            </a:pPr>
            <a:r>
              <a:rPr lang="en-US"/>
              <a:t>  </a:t>
            </a:r>
          </a:p>
          <a:p>
            <a:pPr marL="0" lvl="0" indent="0" algn="l" rtl="0">
              <a:spcBef>
                <a:spcPts val="0"/>
              </a:spcBef>
              <a:spcAft>
                <a:spcPts val="0"/>
              </a:spcAft>
              <a:buNone/>
            </a:pPr>
            <a:r>
              <a:rPr lang="en-US"/>
              <a:t>  for(float s=0.0; s&lt;</a:t>
            </a:r>
            <a:r>
              <a:rPr lang="en-US" err="1"/>
              <a:t>samples_per_pixel</a:t>
            </a:r>
            <a:r>
              <a:rPr lang="en-US"/>
              <a:t>; ++s) {</a:t>
            </a:r>
          </a:p>
          <a:p>
            <a:pPr marL="0" lvl="0" indent="0" algn="l" rtl="0">
              <a:spcBef>
                <a:spcPts val="0"/>
              </a:spcBef>
              <a:spcAft>
                <a:spcPts val="0"/>
              </a:spcAft>
              <a:buNone/>
            </a:pPr>
            <a:r>
              <a:rPr lang="en-US"/>
              <a:t>      </a:t>
            </a:r>
            <a:r>
              <a:rPr lang="en-US" err="1"/>
              <a:t>frand</a:t>
            </a:r>
            <a:r>
              <a:rPr lang="en-US"/>
              <a:t> = vec3(</a:t>
            </a:r>
            <a:r>
              <a:rPr lang="en-US" err="1"/>
              <a:t>fragCoord.xy</a:t>
            </a:r>
            <a:r>
              <a:rPr lang="en-US"/>
              <a:t>, s);</a:t>
            </a:r>
          </a:p>
          <a:p>
            <a:pPr marL="0" lvl="0" indent="0" algn="l" rtl="0">
              <a:spcBef>
                <a:spcPts val="0"/>
              </a:spcBef>
              <a:spcAft>
                <a:spcPts val="0"/>
              </a:spcAft>
              <a:buNone/>
            </a:pPr>
            <a:r>
              <a:rPr lang="en-US"/>
              <a:t>      vec2 delta;</a:t>
            </a:r>
          </a:p>
          <a:p>
            <a:pPr marL="0" lvl="0" indent="0" algn="l" rtl="0">
              <a:spcBef>
                <a:spcPts val="0"/>
              </a:spcBef>
              <a:spcAft>
                <a:spcPts val="0"/>
              </a:spcAft>
              <a:buNone/>
            </a:pPr>
            <a:r>
              <a:rPr lang="en-US"/>
              <a:t>      delta = rand2() / </a:t>
            </a:r>
            <a:r>
              <a:rPr lang="en-US" err="1"/>
              <a:t>iResolution.xy</a:t>
            </a:r>
            <a:r>
              <a:rPr lang="en-US"/>
              <a:t>;</a:t>
            </a:r>
          </a:p>
          <a:p>
            <a:pPr marL="0" lvl="0" indent="0" algn="l" rtl="0">
              <a:spcBef>
                <a:spcPts val="0"/>
              </a:spcBef>
              <a:spcAft>
                <a:spcPts val="0"/>
              </a:spcAft>
              <a:buNone/>
            </a:pPr>
            <a:r>
              <a:rPr lang="en-US"/>
              <a:t>      Ray r = </a:t>
            </a:r>
            <a:r>
              <a:rPr lang="en-US" err="1"/>
              <a:t>get_ray</a:t>
            </a:r>
            <a:r>
              <a:rPr lang="en-US"/>
              <a:t>(</a:t>
            </a:r>
            <a:r>
              <a:rPr lang="en-US" err="1"/>
              <a:t>uv+delta</a:t>
            </a:r>
            <a:r>
              <a:rPr lang="en-US"/>
              <a:t>);</a:t>
            </a:r>
          </a:p>
          <a:p>
            <a:pPr marL="0" lvl="0" indent="0" algn="l" rtl="0">
              <a:spcBef>
                <a:spcPts val="0"/>
              </a:spcBef>
              <a:spcAft>
                <a:spcPts val="0"/>
              </a:spcAft>
              <a:buNone/>
            </a:pPr>
            <a:r>
              <a:rPr lang="en-US"/>
              <a:t>      col += color(r);</a:t>
            </a:r>
          </a:p>
          <a:p>
            <a:pPr marL="0" lvl="0" indent="0" algn="l" rtl="0">
              <a:spcBef>
                <a:spcPts val="0"/>
              </a:spcBef>
              <a:spcAft>
                <a:spcPts val="0"/>
              </a:spcAft>
              <a:buNone/>
            </a:pPr>
            <a:r>
              <a:rPr lang="en-US"/>
              <a:t>  }  </a:t>
            </a:r>
          </a:p>
          <a:p>
            <a:pPr marL="0" lvl="0" indent="0" algn="l" rtl="0">
              <a:spcBef>
                <a:spcPts val="0"/>
              </a:spcBef>
              <a:spcAft>
                <a:spcPts val="0"/>
              </a:spcAft>
              <a:buNone/>
            </a:pPr>
            <a:r>
              <a:rPr lang="en-US"/>
              <a:t>  col /= </a:t>
            </a:r>
            <a:r>
              <a:rPr lang="en-US" err="1"/>
              <a:t>samples_per_pixel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fragColor</a:t>
            </a:r>
            <a:r>
              <a:rPr lang="en-US"/>
              <a:t> = vec4(col, 1.0);</a:t>
            </a:r>
          </a:p>
          <a:p>
            <a:pPr marL="0" lvl="0" indent="0" algn="l" rtl="0">
              <a:spcBef>
                <a:spcPts val="0"/>
              </a:spcBef>
              <a:spcAft>
                <a:spcPts val="0"/>
              </a:spcAft>
              <a:buNone/>
            </a:pPr>
            <a:r>
              <a:rPr lang="en-US"/>
              <a:t>}</a:t>
            </a:r>
          </a:p>
          <a:p>
            <a:pPr marL="0" lvl="0" indent="0" algn="l" rtl="0">
              <a:spcBef>
                <a:spcPts val="0"/>
              </a:spcBef>
              <a:spcAft>
                <a:spcPts val="0"/>
              </a:spcAft>
              <a:buNone/>
            </a:pPr>
            <a:endParaRPr/>
          </a:p>
        </p:txBody>
      </p:sp>
      <p:sp>
        <p:nvSpPr>
          <p:cNvPr id="183" name="Google Shape;183;gfae391e9fa_0_1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46</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ae391e9fa_0_1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ae391e9fa_0_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struct Ray {</a:t>
            </a:r>
          </a:p>
          <a:p>
            <a:pPr marL="0" lvl="0" indent="0" algn="l" rtl="0">
              <a:spcBef>
                <a:spcPts val="0"/>
              </a:spcBef>
              <a:spcAft>
                <a:spcPts val="0"/>
              </a:spcAft>
              <a:buNone/>
            </a:pPr>
            <a:r>
              <a:rPr lang="en-US"/>
              <a:t>  vec3 origin, direction;</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a:t>
            </a:r>
            <a:r>
              <a:rPr lang="en-US" err="1"/>
              <a:t>hit_record</a:t>
            </a:r>
            <a:r>
              <a:rPr lang="en-US"/>
              <a:t> {</a:t>
            </a:r>
          </a:p>
          <a:p>
            <a:pPr marL="0" lvl="0" indent="0" algn="l" rtl="0">
              <a:spcBef>
                <a:spcPts val="0"/>
              </a:spcBef>
              <a:spcAft>
                <a:spcPts val="0"/>
              </a:spcAft>
              <a:buNone/>
            </a:pPr>
            <a:r>
              <a:rPr lang="en-US"/>
              <a:t>  float t;</a:t>
            </a:r>
          </a:p>
          <a:p>
            <a:pPr marL="0" lvl="0" indent="0" algn="l" rtl="0">
              <a:spcBef>
                <a:spcPts val="0"/>
              </a:spcBef>
              <a:spcAft>
                <a:spcPts val="0"/>
              </a:spcAft>
              <a:buNone/>
            </a:pPr>
            <a:r>
              <a:rPr lang="en-US"/>
              <a:t>  vec3 p, normal;</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struct Sphere {</a:t>
            </a:r>
          </a:p>
          <a:p>
            <a:pPr marL="0" lvl="0" indent="0" algn="l" rtl="0">
              <a:spcBef>
                <a:spcPts val="0"/>
              </a:spcBef>
              <a:spcAft>
                <a:spcPts val="0"/>
              </a:spcAft>
              <a:buNone/>
            </a:pPr>
            <a:r>
              <a:rPr lang="en-US"/>
              <a:t>  vec3 center;</a:t>
            </a:r>
          </a:p>
          <a:p>
            <a:pPr marL="0" lvl="0" indent="0" algn="l" rtl="0">
              <a:spcBef>
                <a:spcPts val="0"/>
              </a:spcBef>
              <a:spcAft>
                <a:spcPts val="0"/>
              </a:spcAft>
              <a:buNone/>
            </a:pPr>
            <a:r>
              <a:rPr lang="en-US"/>
              <a:t>  float radius;</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point_at_parameter</a:t>
            </a:r>
            <a:r>
              <a:rPr lang="en-US"/>
              <a:t>(Ray r, float t) {</a:t>
            </a:r>
          </a:p>
          <a:p>
            <a:pPr marL="0" lvl="0" indent="0" algn="l" rtl="0">
              <a:spcBef>
                <a:spcPts val="0"/>
              </a:spcBef>
              <a:spcAft>
                <a:spcPts val="0"/>
              </a:spcAft>
              <a:buNone/>
            </a:pPr>
            <a:r>
              <a:rPr lang="en-US"/>
              <a:t>  return(</a:t>
            </a:r>
            <a:r>
              <a:rPr lang="en-US" err="1"/>
              <a:t>r.origin</a:t>
            </a:r>
            <a:r>
              <a:rPr lang="en-US"/>
              <a:t> + t*</a:t>
            </a:r>
            <a:r>
              <a:rPr lang="en-US" err="1"/>
              <a:t>r.direction</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set_face_normal</a:t>
            </a:r>
            <a:r>
              <a:rPr lang="en-US"/>
              <a:t>(Ray r, vec3 </a:t>
            </a:r>
            <a:r>
              <a:rPr lang="en-US" err="1"/>
              <a:t>outward_normal</a:t>
            </a:r>
            <a:r>
              <a:rPr lang="en-US"/>
              <a:t>) {</a:t>
            </a:r>
          </a:p>
          <a:p>
            <a:pPr marL="0" lvl="0" indent="0" algn="l" rtl="0">
              <a:spcBef>
                <a:spcPts val="0"/>
              </a:spcBef>
              <a:spcAft>
                <a:spcPts val="0"/>
              </a:spcAft>
              <a:buNone/>
            </a:pPr>
            <a:r>
              <a:rPr lang="en-US"/>
              <a:t>    bool </a:t>
            </a:r>
            <a:r>
              <a:rPr lang="en-US" err="1"/>
              <a:t>front_face</a:t>
            </a:r>
            <a:r>
              <a:rPr lang="en-US"/>
              <a:t> = dot(</a:t>
            </a:r>
            <a:r>
              <a:rPr lang="en-US" err="1"/>
              <a:t>r.direction</a:t>
            </a:r>
            <a:r>
              <a:rPr lang="en-US"/>
              <a:t>, </a:t>
            </a:r>
            <a:r>
              <a:rPr lang="en-US" err="1"/>
              <a:t>outward_normal</a:t>
            </a:r>
            <a:r>
              <a:rPr lang="en-US"/>
              <a:t>) &lt; 0.0;</a:t>
            </a:r>
          </a:p>
          <a:p>
            <a:pPr marL="0" lvl="0" indent="0" algn="l" rtl="0">
              <a:spcBef>
                <a:spcPts val="0"/>
              </a:spcBef>
              <a:spcAft>
                <a:spcPts val="0"/>
              </a:spcAft>
              <a:buNone/>
            </a:pPr>
            <a:r>
              <a:rPr lang="en-US"/>
              <a:t>    return </a:t>
            </a:r>
            <a:r>
              <a:rPr lang="en-US" err="1"/>
              <a:t>front_face</a:t>
            </a:r>
            <a:r>
              <a:rPr lang="en-US"/>
              <a:t> ? </a:t>
            </a:r>
            <a:r>
              <a:rPr lang="en-US" err="1"/>
              <a:t>outward_normal</a:t>
            </a:r>
            <a:r>
              <a:rPr lang="en-US"/>
              <a:t> :-</a:t>
            </a:r>
            <a:r>
              <a:rPr lang="en-US" err="1"/>
              <a:t>outward_normal</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hit_sphere</a:t>
            </a:r>
            <a:r>
              <a:rPr lang="en-US"/>
              <a:t>(Sphere s, Ray r, float </a:t>
            </a:r>
            <a:r>
              <a:rPr lang="en-US" err="1"/>
              <a:t>t_min</a:t>
            </a:r>
            <a:r>
              <a:rPr lang="en-US"/>
              <a:t>, float </a:t>
            </a:r>
            <a:r>
              <a:rPr lang="en-US" err="1"/>
              <a:t>t_max</a:t>
            </a:r>
            <a:r>
              <a:rPr lang="en-US"/>
              <a:t>, out </a:t>
            </a:r>
            <a:r>
              <a:rPr lang="en-US" err="1"/>
              <a:t>hit_record</a:t>
            </a:r>
            <a:r>
              <a:rPr lang="en-US"/>
              <a:t> rec){</a:t>
            </a:r>
          </a:p>
          <a:p>
            <a:pPr marL="0" lvl="0" indent="0" algn="l" rtl="0">
              <a:spcBef>
                <a:spcPts val="0"/>
              </a:spcBef>
              <a:spcAft>
                <a:spcPts val="0"/>
              </a:spcAft>
              <a:buNone/>
            </a:pPr>
            <a:r>
              <a:rPr lang="en-US"/>
              <a:t>  vec3 </a:t>
            </a:r>
            <a:r>
              <a:rPr lang="en-US" err="1"/>
              <a:t>oc</a:t>
            </a:r>
            <a:r>
              <a:rPr lang="en-US"/>
              <a:t> = </a:t>
            </a:r>
            <a:r>
              <a:rPr lang="en-US" err="1"/>
              <a:t>r.origin</a:t>
            </a:r>
            <a:r>
              <a:rPr lang="en-US"/>
              <a:t> - </a:t>
            </a:r>
            <a:r>
              <a:rPr lang="en-US" err="1"/>
              <a:t>s.center</a:t>
            </a:r>
            <a:r>
              <a:rPr lang="en-US"/>
              <a:t>;</a:t>
            </a:r>
          </a:p>
          <a:p>
            <a:pPr marL="0" lvl="0" indent="0" algn="l" rtl="0">
              <a:spcBef>
                <a:spcPts val="0"/>
              </a:spcBef>
              <a:spcAft>
                <a:spcPts val="0"/>
              </a:spcAft>
              <a:buNone/>
            </a:pPr>
            <a:r>
              <a:rPr lang="en-US"/>
              <a:t>  float a = dot(</a:t>
            </a:r>
            <a:r>
              <a:rPr lang="en-US" err="1"/>
              <a:t>r.direction,r.direction</a:t>
            </a:r>
            <a:r>
              <a:rPr lang="en-US"/>
              <a:t>);</a:t>
            </a:r>
          </a:p>
          <a:p>
            <a:pPr marL="0" lvl="0" indent="0" algn="l" rtl="0">
              <a:spcBef>
                <a:spcPts val="0"/>
              </a:spcBef>
              <a:spcAft>
                <a:spcPts val="0"/>
              </a:spcAft>
              <a:buNone/>
            </a:pPr>
            <a:r>
              <a:rPr lang="en-US"/>
              <a:t>  float </a:t>
            </a:r>
            <a:r>
              <a:rPr lang="en-US" err="1"/>
              <a:t>half_b</a:t>
            </a:r>
            <a:r>
              <a:rPr lang="en-US"/>
              <a:t> = dot(</a:t>
            </a:r>
            <a:r>
              <a:rPr lang="en-US" err="1"/>
              <a:t>oc</a:t>
            </a:r>
            <a:r>
              <a:rPr lang="en-US"/>
              <a:t>, </a:t>
            </a:r>
            <a:r>
              <a:rPr lang="en-US" err="1"/>
              <a:t>r.direction</a:t>
            </a:r>
            <a:r>
              <a:rPr lang="en-US"/>
              <a:t>);</a:t>
            </a:r>
          </a:p>
          <a:p>
            <a:pPr marL="0" lvl="0" indent="0" algn="l" rtl="0">
              <a:spcBef>
                <a:spcPts val="0"/>
              </a:spcBef>
              <a:spcAft>
                <a:spcPts val="0"/>
              </a:spcAft>
              <a:buNone/>
            </a:pPr>
            <a:r>
              <a:rPr lang="en-US"/>
              <a:t>  float c = dot(</a:t>
            </a:r>
            <a:r>
              <a:rPr lang="en-US" err="1"/>
              <a:t>oc,oc</a:t>
            </a:r>
            <a:r>
              <a:rPr lang="en-US"/>
              <a:t>) - </a:t>
            </a:r>
            <a:r>
              <a:rPr lang="en-US" err="1"/>
              <a:t>s.radius</a:t>
            </a:r>
            <a:r>
              <a:rPr lang="en-US"/>
              <a:t>*</a:t>
            </a:r>
            <a:r>
              <a:rPr lang="en-US" err="1"/>
              <a:t>s.radius</a:t>
            </a:r>
            <a:r>
              <a:rPr lang="en-US"/>
              <a:t>;</a:t>
            </a:r>
          </a:p>
          <a:p>
            <a:pPr marL="0" lvl="0" indent="0" algn="l" rtl="0">
              <a:spcBef>
                <a:spcPts val="0"/>
              </a:spcBef>
              <a:spcAft>
                <a:spcPts val="0"/>
              </a:spcAft>
              <a:buNone/>
            </a:pPr>
            <a:r>
              <a:rPr lang="en-US"/>
              <a:t>  float </a:t>
            </a:r>
            <a:r>
              <a:rPr lang="en-US" err="1"/>
              <a:t>discriminat</a:t>
            </a:r>
            <a:r>
              <a:rPr lang="en-US"/>
              <a:t> = </a:t>
            </a:r>
            <a:r>
              <a:rPr lang="en-US" err="1"/>
              <a:t>half_b</a:t>
            </a:r>
            <a:r>
              <a:rPr lang="en-US"/>
              <a:t>*</a:t>
            </a:r>
            <a:r>
              <a:rPr lang="en-US" err="1"/>
              <a:t>half_b</a:t>
            </a:r>
            <a:r>
              <a:rPr lang="en-US"/>
              <a:t> - a*c;</a:t>
            </a:r>
          </a:p>
          <a:p>
            <a:pPr marL="0" lvl="0" indent="0" algn="l" rtl="0">
              <a:spcBef>
                <a:spcPts val="0"/>
              </a:spcBef>
              <a:spcAft>
                <a:spcPts val="0"/>
              </a:spcAft>
              <a:buNone/>
            </a:pPr>
            <a:r>
              <a:rPr lang="en-US"/>
              <a:t>  if (</a:t>
            </a:r>
            <a:r>
              <a:rPr lang="en-US" err="1"/>
              <a:t>discriminat</a:t>
            </a:r>
            <a:r>
              <a:rPr lang="en-US"/>
              <a:t> &lt; 0.0) return(false);</a:t>
            </a:r>
          </a:p>
          <a:p>
            <a:pPr marL="0" lvl="0" indent="0" algn="l" rtl="0">
              <a:spcBef>
                <a:spcPts val="0"/>
              </a:spcBef>
              <a:spcAft>
                <a:spcPts val="0"/>
              </a:spcAft>
              <a:buNone/>
            </a:pPr>
            <a:r>
              <a:rPr lang="en-US"/>
              <a:t>  float </a:t>
            </a:r>
            <a:r>
              <a:rPr lang="en-US" err="1"/>
              <a:t>sqrtd</a:t>
            </a:r>
            <a:r>
              <a:rPr lang="en-US"/>
              <a:t> = sqrt(</a:t>
            </a:r>
            <a:r>
              <a:rPr lang="en-US" err="1"/>
              <a:t>discriminat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float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 {</a:t>
            </a:r>
          </a:p>
          <a:p>
            <a:pPr marL="0" lvl="0" indent="0" algn="l" rtl="0">
              <a:spcBef>
                <a:spcPts val="0"/>
              </a:spcBef>
              <a:spcAft>
                <a:spcPts val="0"/>
              </a:spcAft>
              <a:buNone/>
            </a:pPr>
            <a:r>
              <a:rPr lang="en-US"/>
              <a:t>    root = (-</a:t>
            </a:r>
            <a:r>
              <a:rPr lang="en-US" err="1"/>
              <a:t>half_b</a:t>
            </a:r>
            <a:r>
              <a:rPr lang="en-US"/>
              <a:t> + </a:t>
            </a:r>
            <a:r>
              <a:rPr lang="en-US" err="1"/>
              <a:t>sqrtd</a:t>
            </a:r>
            <a:r>
              <a:rPr lang="en-US"/>
              <a:t>) / a;</a:t>
            </a:r>
          </a:p>
          <a:p>
            <a:pPr marL="0" lvl="0" indent="0" algn="l" rtl="0">
              <a:spcBef>
                <a:spcPts val="0"/>
              </a:spcBef>
              <a:spcAft>
                <a:spcPts val="0"/>
              </a:spcAft>
              <a:buNone/>
            </a:pPr>
            <a:r>
              <a:rPr lang="en-US"/>
              <a:t>    if (root &lt; </a:t>
            </a:r>
            <a:r>
              <a:rPr lang="en-US" err="1"/>
              <a:t>t_min</a:t>
            </a:r>
            <a:r>
              <a:rPr lang="en-US"/>
              <a:t> || </a:t>
            </a:r>
            <a:r>
              <a:rPr lang="en-US" err="1"/>
              <a:t>t_max</a:t>
            </a:r>
            <a:r>
              <a:rPr lang="en-US"/>
              <a:t> &lt; root)</a:t>
            </a:r>
          </a:p>
          <a:p>
            <a:pPr marL="0" lvl="0" indent="0" algn="l" rtl="0">
              <a:spcBef>
                <a:spcPts val="0"/>
              </a:spcBef>
              <a:spcAft>
                <a:spcPts val="0"/>
              </a:spcAft>
              <a:buNone/>
            </a:pPr>
            <a:r>
              <a:rPr lang="en-US"/>
              <a:t>      return false;</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rec.t</a:t>
            </a:r>
            <a:r>
              <a:rPr lang="en-US"/>
              <a:t> = root;</a:t>
            </a:r>
          </a:p>
          <a:p>
            <a:pPr marL="0" lvl="0" indent="0" algn="l" rtl="0">
              <a:spcBef>
                <a:spcPts val="0"/>
              </a:spcBef>
              <a:spcAft>
                <a:spcPts val="0"/>
              </a:spcAft>
              <a:buNone/>
            </a:pPr>
            <a:r>
              <a:rPr lang="en-US"/>
              <a:t>  </a:t>
            </a:r>
            <a:r>
              <a:rPr lang="en-US" err="1"/>
              <a:t>rec.p</a:t>
            </a:r>
            <a:r>
              <a:rPr lang="en-US"/>
              <a:t> = </a:t>
            </a:r>
            <a:r>
              <a:rPr lang="en-US" err="1"/>
              <a:t>point_at_parameter</a:t>
            </a:r>
            <a:r>
              <a:rPr lang="en-US"/>
              <a:t>(</a:t>
            </a:r>
            <a:r>
              <a:rPr lang="en-US" err="1"/>
              <a:t>r,rec.t</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vec3 </a:t>
            </a:r>
            <a:r>
              <a:rPr lang="en-US" err="1"/>
              <a:t>outward_normal</a:t>
            </a:r>
            <a:r>
              <a:rPr lang="en-US"/>
              <a:t> = (</a:t>
            </a:r>
            <a:r>
              <a:rPr lang="en-US" err="1"/>
              <a:t>rec.p</a:t>
            </a:r>
            <a:r>
              <a:rPr lang="en-US"/>
              <a:t> - </a:t>
            </a:r>
            <a:r>
              <a:rPr lang="en-US" err="1"/>
              <a:t>s.center</a:t>
            </a:r>
            <a:r>
              <a:rPr lang="en-US"/>
              <a:t>) / </a:t>
            </a:r>
            <a:r>
              <a:rPr lang="en-US" err="1"/>
              <a:t>s.radius</a:t>
            </a:r>
            <a:r>
              <a:rPr lang="en-US"/>
              <a:t>;</a:t>
            </a:r>
          </a:p>
          <a:p>
            <a:pPr marL="0" lvl="0" indent="0" algn="l" rtl="0">
              <a:spcBef>
                <a:spcPts val="0"/>
              </a:spcBef>
              <a:spcAft>
                <a:spcPts val="0"/>
              </a:spcAft>
              <a:buNone/>
            </a:pPr>
            <a:r>
              <a:rPr lang="en-US"/>
              <a:t>  </a:t>
            </a:r>
            <a:r>
              <a:rPr lang="en-US" err="1"/>
              <a:t>rec.normal</a:t>
            </a:r>
            <a:r>
              <a:rPr lang="en-US"/>
              <a:t> = normalize(</a:t>
            </a:r>
            <a:r>
              <a:rPr lang="en-US" err="1"/>
              <a:t>set_face_normal</a:t>
            </a:r>
            <a:r>
              <a:rPr lang="en-US"/>
              <a:t>(r, </a:t>
            </a:r>
            <a:r>
              <a:rPr lang="en-US" err="1"/>
              <a:t>outward_normal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return(true);</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Sphere world[] = Sphere[2](</a:t>
            </a:r>
          </a:p>
          <a:p>
            <a:pPr marL="0" lvl="0" indent="0" algn="l" rtl="0">
              <a:spcBef>
                <a:spcPts val="0"/>
              </a:spcBef>
              <a:spcAft>
                <a:spcPts val="0"/>
              </a:spcAft>
              <a:buNone/>
            </a:pPr>
            <a:r>
              <a:rPr lang="en-US"/>
              <a:t>  Sphere(vec3(0.0, 0.0, -1.0), 0.5),</a:t>
            </a:r>
          </a:p>
          <a:p>
            <a:pPr marL="0" lvl="0" indent="0" algn="l" rtl="0">
              <a:spcBef>
                <a:spcPts val="0"/>
              </a:spcBef>
              <a:spcAft>
                <a:spcPts val="0"/>
              </a:spcAft>
              <a:buNone/>
            </a:pPr>
            <a:r>
              <a:rPr lang="en-US"/>
              <a:t>  Sphere(vec3(0.0, -100.5, -1.0), 100.0)</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bool </a:t>
            </a:r>
            <a:r>
              <a:rPr lang="en-US" err="1"/>
              <a:t>hitable_list</a:t>
            </a:r>
            <a:r>
              <a:rPr lang="en-US"/>
              <a:t>(Ray r, float </a:t>
            </a:r>
            <a:r>
              <a:rPr lang="en-US" err="1"/>
              <a:t>t_min</a:t>
            </a:r>
            <a:r>
              <a:rPr lang="en-US"/>
              <a:t>, float </a:t>
            </a:r>
            <a:r>
              <a:rPr lang="en-US" err="1"/>
              <a:t>t_max</a:t>
            </a:r>
            <a:r>
              <a:rPr lang="en-US"/>
              <a:t>, </a:t>
            </a:r>
            <a:r>
              <a:rPr lang="en-US" err="1"/>
              <a:t>inout</a:t>
            </a:r>
            <a:r>
              <a:rPr lang="en-US"/>
              <a:t> </a:t>
            </a:r>
            <a:r>
              <a:rPr lang="en-US" err="1"/>
              <a:t>hit_record</a:t>
            </a:r>
            <a:r>
              <a:rPr lang="en-US"/>
              <a:t> rec) {</a:t>
            </a:r>
          </a:p>
          <a:p>
            <a:pPr marL="0" lvl="0" indent="0" algn="l" rtl="0">
              <a:spcBef>
                <a:spcPts val="0"/>
              </a:spcBef>
              <a:spcAft>
                <a:spcPts val="0"/>
              </a:spcAft>
              <a:buNone/>
            </a:pPr>
            <a:r>
              <a:rPr lang="en-US"/>
              <a:t>  </a:t>
            </a:r>
            <a:r>
              <a:rPr lang="en-US" err="1"/>
              <a:t>hit_record</a:t>
            </a:r>
            <a:r>
              <a:rPr lang="en-US"/>
              <a:t> </a:t>
            </a:r>
            <a:r>
              <a:rPr lang="en-US" err="1"/>
              <a:t>temp_rec</a:t>
            </a:r>
            <a:r>
              <a:rPr lang="en-US"/>
              <a:t>;</a:t>
            </a:r>
          </a:p>
          <a:p>
            <a:pPr marL="0" lvl="0" indent="0" algn="l" rtl="0">
              <a:spcBef>
                <a:spcPts val="0"/>
              </a:spcBef>
              <a:spcAft>
                <a:spcPts val="0"/>
              </a:spcAft>
              <a:buNone/>
            </a:pPr>
            <a:r>
              <a:rPr lang="en-US"/>
              <a:t>  bool </a:t>
            </a:r>
            <a:r>
              <a:rPr lang="en-US" err="1"/>
              <a:t>hit_anything</a:t>
            </a:r>
            <a:r>
              <a:rPr lang="en-US"/>
              <a:t> = false;</a:t>
            </a:r>
          </a:p>
          <a:p>
            <a:pPr marL="0" lvl="0" indent="0" algn="l" rtl="0">
              <a:spcBef>
                <a:spcPts val="0"/>
              </a:spcBef>
              <a:spcAft>
                <a:spcPts val="0"/>
              </a:spcAft>
              <a:buNone/>
            </a:pPr>
            <a:r>
              <a:rPr lang="en-US"/>
              <a:t>  float </a:t>
            </a:r>
            <a:r>
              <a:rPr lang="en-US" err="1"/>
              <a:t>closest_so_far</a:t>
            </a:r>
            <a:r>
              <a:rPr lang="en-US"/>
              <a:t> = </a:t>
            </a:r>
            <a:r>
              <a:rPr lang="en-US" err="1"/>
              <a:t>t_max</a:t>
            </a:r>
            <a:r>
              <a:rPr lang="en-US"/>
              <a:t>;</a:t>
            </a:r>
          </a:p>
          <a:p>
            <a:pPr marL="0" lvl="0" indent="0" algn="l" rtl="0">
              <a:spcBef>
                <a:spcPts val="0"/>
              </a:spcBef>
              <a:spcAft>
                <a:spcPts val="0"/>
              </a:spcAft>
              <a:buNone/>
            </a:pPr>
            <a:r>
              <a:rPr lang="en-US"/>
              <a:t>  for(int </a:t>
            </a:r>
            <a:r>
              <a:rPr lang="en-US" err="1"/>
              <a:t>i</a:t>
            </a:r>
            <a:r>
              <a:rPr lang="en-US"/>
              <a:t>=0; </a:t>
            </a:r>
            <a:r>
              <a:rPr lang="en-US" err="1"/>
              <a:t>i</a:t>
            </a:r>
            <a:r>
              <a:rPr lang="en-US"/>
              <a:t>&lt;</a:t>
            </a:r>
            <a:r>
              <a:rPr lang="en-US" err="1"/>
              <a:t>world.length</a:t>
            </a:r>
            <a:r>
              <a:rPr lang="en-US"/>
              <a:t>(); </a:t>
            </a:r>
            <a:r>
              <a:rPr lang="en-US" err="1"/>
              <a:t>i</a:t>
            </a:r>
            <a:r>
              <a:rPr lang="en-US"/>
              <a:t>++) {</a:t>
            </a:r>
          </a:p>
          <a:p>
            <a:pPr marL="0" lvl="0" indent="0" algn="l" rtl="0">
              <a:spcBef>
                <a:spcPts val="0"/>
              </a:spcBef>
              <a:spcAft>
                <a:spcPts val="0"/>
              </a:spcAft>
              <a:buNone/>
            </a:pPr>
            <a:r>
              <a:rPr lang="en-US"/>
              <a:t>    if(</a:t>
            </a:r>
            <a:r>
              <a:rPr lang="en-US" err="1"/>
              <a:t>hit_sphere</a:t>
            </a:r>
            <a:r>
              <a:rPr lang="en-US"/>
              <a:t>(world[</a:t>
            </a:r>
            <a:r>
              <a:rPr lang="en-US" err="1"/>
              <a:t>i</a:t>
            </a:r>
            <a:r>
              <a:rPr lang="en-US"/>
              <a:t>], r, </a:t>
            </a:r>
            <a:r>
              <a:rPr lang="en-US" err="1"/>
              <a:t>t_min</a:t>
            </a:r>
            <a:r>
              <a:rPr lang="en-US"/>
              <a:t>, </a:t>
            </a:r>
            <a:r>
              <a:rPr lang="en-US" err="1"/>
              <a:t>closest_so_far</a:t>
            </a:r>
            <a:r>
              <a:rPr lang="en-US"/>
              <a:t>, </a:t>
            </a:r>
            <a:r>
              <a:rPr lang="en-US" err="1"/>
              <a:t>temp_rec</a:t>
            </a:r>
            <a:r>
              <a:rPr lang="en-US"/>
              <a:t>)) {</a:t>
            </a:r>
          </a:p>
          <a:p>
            <a:pPr marL="0" lvl="0" indent="0" algn="l" rtl="0">
              <a:spcBef>
                <a:spcPts val="0"/>
              </a:spcBef>
              <a:spcAft>
                <a:spcPts val="0"/>
              </a:spcAft>
              <a:buNone/>
            </a:pPr>
            <a:r>
              <a:rPr lang="en-US"/>
              <a:t>      </a:t>
            </a:r>
            <a:r>
              <a:rPr lang="en-US" err="1"/>
              <a:t>hit_anything</a:t>
            </a:r>
            <a:r>
              <a:rPr lang="en-US"/>
              <a:t> = true;</a:t>
            </a:r>
          </a:p>
          <a:p>
            <a:pPr marL="0" lvl="0" indent="0" algn="l" rtl="0">
              <a:spcBef>
                <a:spcPts val="0"/>
              </a:spcBef>
              <a:spcAft>
                <a:spcPts val="0"/>
              </a:spcAft>
              <a:buNone/>
            </a:pPr>
            <a:r>
              <a:rPr lang="en-US"/>
              <a:t>      </a:t>
            </a:r>
            <a:r>
              <a:rPr lang="en-US" err="1"/>
              <a:t>closest_so_far</a:t>
            </a:r>
            <a:r>
              <a:rPr lang="en-US"/>
              <a:t> = </a:t>
            </a:r>
            <a:r>
              <a:rPr lang="en-US" err="1"/>
              <a:t>temp_rec.t</a:t>
            </a:r>
            <a:r>
              <a:rPr lang="en-US"/>
              <a:t>;</a:t>
            </a:r>
          </a:p>
          <a:p>
            <a:pPr marL="0" lvl="0" indent="0" algn="l" rtl="0">
              <a:spcBef>
                <a:spcPts val="0"/>
              </a:spcBef>
              <a:spcAft>
                <a:spcPts val="0"/>
              </a:spcAft>
              <a:buNone/>
            </a:pPr>
            <a:r>
              <a:rPr lang="en-US"/>
              <a:t>      rec = </a:t>
            </a:r>
            <a:r>
              <a:rPr lang="en-US" err="1"/>
              <a:t>temp_rec</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a:t>
            </a:r>
            <a:r>
              <a:rPr lang="en-US" err="1"/>
              <a:t>hit_anything</a:t>
            </a:r>
            <a:r>
              <a:rPr lang="en-US"/>
              <a:t>;</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frand</a:t>
            </a:r>
            <a:r>
              <a:rPr lang="en-US"/>
              <a:t>;</a:t>
            </a:r>
          </a:p>
          <a:p>
            <a:pPr marL="0" lvl="0" indent="0" algn="l" rtl="0">
              <a:spcBef>
                <a:spcPts val="0"/>
              </a:spcBef>
              <a:spcAft>
                <a:spcPts val="0"/>
              </a:spcAft>
              <a:buNone/>
            </a:pPr>
            <a:r>
              <a:rPr lang="en-US"/>
              <a:t>vec3 rand = vec3(0.5, 0.5, 0.5);</a:t>
            </a:r>
          </a:p>
          <a:p>
            <a:pPr marL="0" lvl="0" indent="0" algn="l" rtl="0">
              <a:spcBef>
                <a:spcPts val="0"/>
              </a:spcBef>
              <a:spcAft>
                <a:spcPts val="0"/>
              </a:spcAft>
              <a:buNone/>
            </a:pPr>
            <a:r>
              <a:rPr lang="en-US"/>
              <a:t>vec2 rand2(){ </a:t>
            </a:r>
          </a:p>
          <a:p>
            <a:pPr marL="0" lvl="0" indent="0" algn="l" rtl="0">
              <a:spcBef>
                <a:spcPts val="0"/>
              </a:spcBef>
              <a:spcAft>
                <a:spcPts val="0"/>
              </a:spcAft>
              <a:buNone/>
            </a:pPr>
            <a:r>
              <a:rPr lang="en-US"/>
              <a:t>  vec3 rand = vec3(</a:t>
            </a:r>
          </a:p>
          <a:p>
            <a:pPr marL="0" lvl="0" indent="0" algn="l" rtl="0">
              <a:spcBef>
                <a:spcPts val="0"/>
              </a:spcBef>
              <a:spcAft>
                <a:spcPts val="0"/>
              </a:spcAft>
              <a:buNone/>
            </a:pPr>
            <a:r>
              <a:rPr lang="en-US"/>
              <a:t>    mod(</a:t>
            </a:r>
            <a:r>
              <a:rPr lang="en-US" err="1"/>
              <a:t>rand.y</a:t>
            </a:r>
            <a:r>
              <a:rPr lang="en-US"/>
              <a:t>*(195.1*frand.z+371.2*frand.x+508.3*</a:t>
            </a:r>
            <a:r>
              <a:rPr lang="en-US" err="1"/>
              <a:t>frand.y</a:t>
            </a:r>
            <a:r>
              <a:rPr lang="en-US"/>
              <a:t>), 1.0),</a:t>
            </a:r>
          </a:p>
          <a:p>
            <a:pPr marL="0" lvl="0" indent="0" algn="l" rtl="0">
              <a:spcBef>
                <a:spcPts val="0"/>
              </a:spcBef>
              <a:spcAft>
                <a:spcPts val="0"/>
              </a:spcAft>
              <a:buNone/>
            </a:pPr>
            <a:r>
              <a:rPr lang="en-US"/>
              <a:t>    mod(</a:t>
            </a:r>
            <a:r>
              <a:rPr lang="en-US" err="1"/>
              <a:t>rand.x</a:t>
            </a:r>
            <a:r>
              <a:rPr lang="en-US"/>
              <a:t>*(573.9*frand.z+736.4*frand.y+914.5*</a:t>
            </a:r>
            <a:r>
              <a:rPr lang="en-US" err="1"/>
              <a:t>frand.x</a:t>
            </a:r>
            <a:r>
              <a:rPr lang="en-US"/>
              <a:t>), 1.0),</a:t>
            </a:r>
          </a:p>
          <a:p>
            <a:pPr marL="0" lvl="0" indent="0" algn="l" rtl="0">
              <a:spcBef>
                <a:spcPts val="0"/>
              </a:spcBef>
              <a:spcAft>
                <a:spcPts val="0"/>
              </a:spcAft>
              <a:buNone/>
            </a:pPr>
            <a:r>
              <a:rPr lang="en-US"/>
              <a:t>    </a:t>
            </a:r>
            <a:r>
              <a:rPr lang="en-US" err="1"/>
              <a:t>rand.z</a:t>
            </a:r>
            <a:endParaRPr lang="en-US"/>
          </a:p>
          <a:p>
            <a:pPr marL="0" lvl="0" indent="0" algn="l" rtl="0">
              <a:spcBef>
                <a:spcPts val="0"/>
              </a:spcBef>
              <a:spcAft>
                <a:spcPts val="0"/>
              </a:spcAft>
              <a:buNone/>
            </a:pPr>
            <a:r>
              <a:rPr lang="en-US"/>
              <a:t>  );</a:t>
            </a:r>
          </a:p>
          <a:p>
            <a:pPr marL="0" lvl="0" indent="0" algn="l" rtl="0">
              <a:spcBef>
                <a:spcPts val="0"/>
              </a:spcBef>
              <a:spcAft>
                <a:spcPts val="0"/>
              </a:spcAft>
              <a:buNone/>
            </a:pPr>
            <a:r>
              <a:rPr lang="en-US"/>
              <a:t>  return </a:t>
            </a:r>
            <a:r>
              <a:rPr lang="en-US" err="1"/>
              <a:t>fract</a:t>
            </a:r>
            <a:r>
              <a:rPr lang="en-US"/>
              <a:t>(rand).xy-0.5;</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vec3 </a:t>
            </a:r>
            <a:r>
              <a:rPr lang="en-US" err="1"/>
              <a:t>random_in_unit_sphere</a:t>
            </a:r>
            <a:r>
              <a:rPr lang="en-US"/>
              <a:t>(){ </a:t>
            </a:r>
          </a:p>
          <a:p>
            <a:pPr marL="0" lvl="0" indent="0" algn="l" rtl="0">
              <a:spcBef>
                <a:spcPts val="0"/>
              </a:spcBef>
              <a:spcAft>
                <a:spcPts val="0"/>
              </a:spcAft>
              <a:buNone/>
            </a:pPr>
            <a:r>
              <a:rPr lang="en-US"/>
              <a:t>  rand = vec3(</a:t>
            </a:r>
          </a:p>
          <a:p>
            <a:pPr marL="0" lvl="0" indent="0" algn="l" rtl="0">
              <a:spcBef>
                <a:spcPts val="0"/>
              </a:spcBef>
              <a:spcAft>
                <a:spcPts val="0"/>
              </a:spcAft>
              <a:buNone/>
            </a:pPr>
            <a:r>
              <a:rPr lang="en-US"/>
              <a:t>    mod(</a:t>
            </a:r>
            <a:r>
              <a:rPr lang="en-US" err="1"/>
              <a:t>rand.z</a:t>
            </a:r>
            <a:r>
              <a:rPr lang="en-US"/>
              <a:t>*((57.1*</a:t>
            </a:r>
            <a:r>
              <a:rPr lang="en-US" err="1"/>
              <a:t>frand.z</a:t>
            </a:r>
            <a:r>
              <a:rPr lang="en-US"/>
              <a:t>)+(57.1*</a:t>
            </a:r>
            <a:r>
              <a:rPr lang="en-US" err="1"/>
              <a:t>frand.x</a:t>
            </a:r>
            <a:r>
              <a:rPr lang="en-US"/>
              <a:t>)+(759.7*</a:t>
            </a:r>
            <a:r>
              <a:rPr lang="en-US" err="1"/>
              <a:t>frand.y</a:t>
            </a:r>
            <a:r>
              <a:rPr lang="en-US"/>
              <a:t>))*3.83,2.0),</a:t>
            </a:r>
          </a:p>
          <a:p>
            <a:pPr marL="0" lvl="0" indent="0" algn="l" rtl="0">
              <a:spcBef>
                <a:spcPts val="0"/>
              </a:spcBef>
              <a:spcAft>
                <a:spcPts val="0"/>
              </a:spcAft>
              <a:buNone/>
            </a:pPr>
            <a:r>
              <a:rPr lang="en-US"/>
              <a:t>    mod(</a:t>
            </a:r>
            <a:r>
              <a:rPr lang="en-US" err="1"/>
              <a:t>rand.x</a:t>
            </a:r>
            <a:r>
              <a:rPr lang="en-US"/>
              <a:t>*((41.1*</a:t>
            </a:r>
            <a:r>
              <a:rPr lang="en-US" err="1"/>
              <a:t>frand.z</a:t>
            </a:r>
            <a:r>
              <a:rPr lang="en-US"/>
              <a:t>)+(65.7*</a:t>
            </a:r>
            <a:r>
              <a:rPr lang="en-US" err="1"/>
              <a:t>frand.x</a:t>
            </a:r>
            <a:r>
              <a:rPr lang="en-US"/>
              <a:t>)+(621.9*</a:t>
            </a:r>
            <a:r>
              <a:rPr lang="en-US" err="1"/>
              <a:t>frand.y</a:t>
            </a:r>
            <a:r>
              <a:rPr lang="en-US"/>
              <a:t>))*1.57,2.0),</a:t>
            </a:r>
          </a:p>
          <a:p>
            <a:pPr marL="0" lvl="0" indent="0" algn="l" rtl="0">
              <a:spcBef>
                <a:spcPts val="0"/>
              </a:spcBef>
              <a:spcAft>
                <a:spcPts val="0"/>
              </a:spcAft>
              <a:buNone/>
            </a:pPr>
            <a:r>
              <a:rPr lang="en-US"/>
              <a:t>    mod(</a:t>
            </a:r>
            <a:r>
              <a:rPr lang="en-US" err="1"/>
              <a:t>rand.y</a:t>
            </a:r>
            <a:r>
              <a:rPr lang="en-US"/>
              <a:t>*((33.1*</a:t>
            </a:r>
            <a:r>
              <a:rPr lang="en-US" err="1"/>
              <a:t>frand.z</a:t>
            </a:r>
            <a:r>
              <a:rPr lang="en-US"/>
              <a:t>)+(45.3*</a:t>
            </a:r>
            <a:r>
              <a:rPr lang="en-US" err="1"/>
              <a:t>frand.x</a:t>
            </a:r>
            <a:r>
              <a:rPr lang="en-US"/>
              <a:t>)+(557.2*</a:t>
            </a:r>
            <a:r>
              <a:rPr lang="en-US" err="1"/>
              <a:t>frand.y</a:t>
            </a:r>
            <a:r>
              <a:rPr lang="en-US"/>
              <a:t>))*2.34,2.0)</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normalize(rand-vec3(1.0));</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Ray </a:t>
            </a:r>
            <a:r>
              <a:rPr lang="en-US" err="1"/>
              <a:t>get_ray</a:t>
            </a:r>
            <a:r>
              <a:rPr lang="en-US"/>
              <a:t>(vec2 </a:t>
            </a:r>
            <a:r>
              <a:rPr lang="en-US" err="1"/>
              <a:t>uv</a:t>
            </a:r>
            <a:r>
              <a:rPr lang="en-US"/>
              <a:t>) {</a:t>
            </a:r>
          </a:p>
          <a:p>
            <a:pPr marL="0" lvl="0" indent="0" algn="l" rtl="0">
              <a:spcBef>
                <a:spcPts val="0"/>
              </a:spcBef>
              <a:spcAft>
                <a:spcPts val="0"/>
              </a:spcAft>
              <a:buNone/>
            </a:pPr>
            <a:r>
              <a:rPr lang="en-US"/>
              <a:t>  float aspect = </a:t>
            </a:r>
            <a:r>
              <a:rPr lang="en-US" err="1"/>
              <a:t>iResolution.x</a:t>
            </a:r>
            <a:r>
              <a:rPr lang="en-US"/>
              <a:t>/</a:t>
            </a:r>
            <a:r>
              <a:rPr lang="en-US" err="1"/>
              <a:t>iResolution.y</a:t>
            </a:r>
            <a:r>
              <a:rPr lang="en-US"/>
              <a:t>;</a:t>
            </a:r>
          </a:p>
          <a:p>
            <a:pPr marL="0" lvl="0" indent="0" algn="l" rtl="0">
              <a:spcBef>
                <a:spcPts val="0"/>
              </a:spcBef>
              <a:spcAft>
                <a:spcPts val="0"/>
              </a:spcAft>
              <a:buNone/>
            </a:pPr>
            <a:r>
              <a:rPr lang="en-US"/>
              <a:t>  vec3 </a:t>
            </a:r>
            <a:r>
              <a:rPr lang="en-US" err="1"/>
              <a:t>lower_left_corner</a:t>
            </a:r>
            <a:r>
              <a:rPr lang="en-US"/>
              <a:t> = vec3(-1.0*aspect,-1.0, -1.0);</a:t>
            </a:r>
          </a:p>
          <a:p>
            <a:pPr marL="0" lvl="0" indent="0" algn="l" rtl="0">
              <a:spcBef>
                <a:spcPts val="0"/>
              </a:spcBef>
              <a:spcAft>
                <a:spcPts val="0"/>
              </a:spcAft>
              <a:buNone/>
            </a:pPr>
            <a:r>
              <a:rPr lang="en-US"/>
              <a:t>  vec3 horizontal = vec3(2.0*aspect, 0.0, 0.0);</a:t>
            </a:r>
          </a:p>
          <a:p>
            <a:pPr marL="0" lvl="0" indent="0" algn="l" rtl="0">
              <a:spcBef>
                <a:spcPts val="0"/>
              </a:spcBef>
              <a:spcAft>
                <a:spcPts val="0"/>
              </a:spcAft>
              <a:buNone/>
            </a:pPr>
            <a:r>
              <a:rPr lang="en-US"/>
              <a:t>  vec3 vertical = vec3(0.0,2.0, 0.0);</a:t>
            </a:r>
          </a:p>
          <a:p>
            <a:pPr marL="0" lvl="0" indent="0" algn="l" rtl="0">
              <a:spcBef>
                <a:spcPts val="0"/>
              </a:spcBef>
              <a:spcAft>
                <a:spcPts val="0"/>
              </a:spcAft>
              <a:buNone/>
            </a:pPr>
            <a:r>
              <a:rPr lang="en-US"/>
              <a:t>  </a:t>
            </a:r>
          </a:p>
          <a:p>
            <a:pPr marL="0" lvl="0" indent="0" algn="l" rtl="0">
              <a:spcBef>
                <a:spcPts val="0"/>
              </a:spcBef>
              <a:spcAft>
                <a:spcPts val="0"/>
              </a:spcAft>
              <a:buNone/>
            </a:pPr>
            <a:r>
              <a:rPr lang="en-US"/>
              <a:t>  Ray r = Ray(vec3(0,0,0), </a:t>
            </a:r>
            <a:r>
              <a:rPr lang="en-US" err="1"/>
              <a:t>lower_left_corner+uv.x</a:t>
            </a:r>
            <a:r>
              <a:rPr lang="en-US"/>
              <a:t>*</a:t>
            </a:r>
            <a:r>
              <a:rPr lang="en-US" err="1"/>
              <a:t>horizontal+uv.y</a:t>
            </a:r>
            <a:r>
              <a:rPr lang="en-US"/>
              <a:t>*vertical); </a:t>
            </a:r>
          </a:p>
          <a:p>
            <a:pPr marL="0" lvl="0" indent="0" algn="l" rtl="0">
              <a:spcBef>
                <a:spcPts val="0"/>
              </a:spcBef>
              <a:spcAft>
                <a:spcPts val="0"/>
              </a:spcAft>
              <a:buNone/>
            </a:pPr>
            <a:r>
              <a:rPr lang="en-US"/>
              <a:t>  return r;</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const int </a:t>
            </a:r>
            <a:r>
              <a:rPr lang="en-US" err="1"/>
              <a:t>max_depth</a:t>
            </a:r>
            <a:r>
              <a:rPr lang="en-US"/>
              <a:t> = 10;</a:t>
            </a:r>
          </a:p>
          <a:p>
            <a:pPr marL="0" lvl="0" indent="0" algn="l" rtl="0">
              <a:spcBef>
                <a:spcPts val="0"/>
              </a:spcBef>
              <a:spcAft>
                <a:spcPts val="0"/>
              </a:spcAft>
              <a:buNone/>
            </a:pPr>
            <a:r>
              <a:rPr lang="en-US"/>
              <a:t>vec3 color(Ray r){</a:t>
            </a:r>
          </a:p>
          <a:p>
            <a:pPr marL="0" lvl="0" indent="0" algn="l" rtl="0">
              <a:spcBef>
                <a:spcPts val="0"/>
              </a:spcBef>
              <a:spcAft>
                <a:spcPts val="0"/>
              </a:spcAft>
              <a:buNone/>
            </a:pPr>
            <a:r>
              <a:rPr lang="en-US"/>
              <a:t>  </a:t>
            </a:r>
            <a:r>
              <a:rPr lang="en-US" err="1"/>
              <a:t>hit_record</a:t>
            </a:r>
            <a:r>
              <a:rPr lang="en-US"/>
              <a:t> rec;</a:t>
            </a:r>
          </a:p>
          <a:p>
            <a:pPr marL="0" lvl="0" indent="0" algn="l" rtl="0">
              <a:spcBef>
                <a:spcPts val="0"/>
              </a:spcBef>
              <a:spcAft>
                <a:spcPts val="0"/>
              </a:spcAft>
              <a:buNone/>
            </a:pPr>
            <a:r>
              <a:rPr lang="en-US"/>
              <a:t>  vec3 col = vec3(1.0);</a:t>
            </a:r>
          </a:p>
          <a:p>
            <a:pPr marL="0" lvl="0" indent="0" algn="l" rtl="0">
              <a:spcBef>
                <a:spcPts val="0"/>
              </a:spcBef>
              <a:spcAft>
                <a:spcPts val="0"/>
              </a:spcAft>
              <a:buNone/>
            </a:pPr>
            <a:r>
              <a:rPr lang="en-US"/>
              <a:t>  Ray </a:t>
            </a:r>
            <a:r>
              <a:rPr lang="en-US" err="1"/>
              <a:t>raio</a:t>
            </a:r>
            <a:r>
              <a:rPr lang="en-US"/>
              <a:t> = r;</a:t>
            </a:r>
          </a:p>
          <a:p>
            <a:pPr marL="0" lvl="0" indent="0" algn="l" rtl="0">
              <a:spcBef>
                <a:spcPts val="0"/>
              </a:spcBef>
              <a:spcAft>
                <a:spcPts val="0"/>
              </a:spcAft>
              <a:buNone/>
            </a:pPr>
            <a:r>
              <a:rPr lang="en-US"/>
              <a:t>  for(int </a:t>
            </a:r>
            <a:r>
              <a:rPr lang="en-US" err="1"/>
              <a:t>i</a:t>
            </a:r>
            <a:r>
              <a:rPr lang="en-US"/>
              <a:t>=0; </a:t>
            </a:r>
            <a:r>
              <a:rPr lang="en-US" err="1"/>
              <a:t>i</a:t>
            </a:r>
            <a:r>
              <a:rPr lang="en-US"/>
              <a:t> &lt; </a:t>
            </a:r>
            <a:r>
              <a:rPr lang="en-US" err="1"/>
              <a:t>max_depth</a:t>
            </a:r>
            <a:r>
              <a:rPr lang="en-US"/>
              <a:t>; </a:t>
            </a:r>
            <a:r>
              <a:rPr lang="en-US" err="1"/>
              <a:t>i</a:t>
            </a:r>
            <a:r>
              <a:rPr lang="en-US"/>
              <a:t>++){</a:t>
            </a:r>
          </a:p>
          <a:p>
            <a:pPr marL="0" lvl="0" indent="0" algn="l" rtl="0">
              <a:spcBef>
                <a:spcPts val="0"/>
              </a:spcBef>
              <a:spcAft>
                <a:spcPts val="0"/>
              </a:spcAft>
              <a:buNone/>
            </a:pPr>
            <a:r>
              <a:rPr lang="en-US"/>
              <a:t>    if(</a:t>
            </a:r>
            <a:r>
              <a:rPr lang="en-US" err="1"/>
              <a:t>hitable_list</a:t>
            </a:r>
            <a:r>
              <a:rPr lang="en-US"/>
              <a:t>(</a:t>
            </a:r>
            <a:r>
              <a:rPr lang="en-US" err="1"/>
              <a:t>raio</a:t>
            </a:r>
            <a:r>
              <a:rPr lang="en-US"/>
              <a:t>, 0.0001, 100.0, rec)) {</a:t>
            </a:r>
          </a:p>
          <a:p>
            <a:pPr marL="0" lvl="0" indent="0" algn="l" rtl="0">
              <a:spcBef>
                <a:spcPts val="0"/>
              </a:spcBef>
              <a:spcAft>
                <a:spcPts val="0"/>
              </a:spcAft>
              <a:buNone/>
            </a:pPr>
            <a:r>
              <a:rPr lang="en-US"/>
              <a:t>      vec3 target = </a:t>
            </a:r>
            <a:r>
              <a:rPr lang="en-US" err="1"/>
              <a:t>rec.p</a:t>
            </a:r>
            <a:r>
              <a:rPr lang="en-US"/>
              <a:t> + </a:t>
            </a:r>
            <a:r>
              <a:rPr lang="en-US" err="1"/>
              <a:t>rec.normal</a:t>
            </a:r>
            <a:r>
              <a:rPr lang="en-US"/>
              <a:t> + </a:t>
            </a:r>
            <a:r>
              <a:rPr lang="en-US" err="1"/>
              <a:t>random_in_unit_sphere</a:t>
            </a:r>
            <a:r>
              <a:rPr lang="en-US"/>
              <a:t>();</a:t>
            </a:r>
          </a:p>
          <a:p>
            <a:pPr marL="0" lvl="0" indent="0" algn="l" rtl="0">
              <a:spcBef>
                <a:spcPts val="0"/>
              </a:spcBef>
              <a:spcAft>
                <a:spcPts val="0"/>
              </a:spcAft>
              <a:buNone/>
            </a:pPr>
            <a:r>
              <a:rPr lang="en-US"/>
              <a:t>      col *= 0.5;</a:t>
            </a:r>
          </a:p>
          <a:p>
            <a:pPr marL="0" lvl="0" indent="0" algn="l" rtl="0">
              <a:spcBef>
                <a:spcPts val="0"/>
              </a:spcBef>
              <a:spcAft>
                <a:spcPts val="0"/>
              </a:spcAft>
              <a:buNone/>
            </a:pPr>
            <a:r>
              <a:rPr lang="en-US"/>
              <a:t>      </a:t>
            </a:r>
            <a:r>
              <a:rPr lang="en-US" err="1"/>
              <a:t>raio</a:t>
            </a:r>
            <a:r>
              <a:rPr lang="en-US"/>
              <a:t> = Ray(</a:t>
            </a:r>
            <a:r>
              <a:rPr lang="en-US" err="1"/>
              <a:t>rec.p</a:t>
            </a:r>
            <a:r>
              <a:rPr lang="en-US"/>
              <a:t>, target - </a:t>
            </a:r>
            <a:r>
              <a:rPr lang="en-US" err="1"/>
              <a:t>rec.p</a:t>
            </a:r>
            <a:r>
              <a:rPr lang="en-US"/>
              <a:t>);</a:t>
            </a:r>
          </a:p>
          <a:p>
            <a:pPr marL="0" lvl="0" indent="0" algn="l" rtl="0">
              <a:spcBef>
                <a:spcPts val="0"/>
              </a:spcBef>
              <a:spcAft>
                <a:spcPts val="0"/>
              </a:spcAft>
              <a:buNone/>
            </a:pPr>
            <a:r>
              <a:rPr lang="en-US"/>
              <a:t>    } else {</a:t>
            </a:r>
          </a:p>
          <a:p>
            <a:pPr marL="0" lvl="0" indent="0" algn="l" rtl="0">
              <a:spcBef>
                <a:spcPts val="0"/>
              </a:spcBef>
              <a:spcAft>
                <a:spcPts val="0"/>
              </a:spcAft>
              <a:buNone/>
            </a:pPr>
            <a:r>
              <a:rPr lang="en-US"/>
              <a:t>      vec3 </a:t>
            </a:r>
            <a:r>
              <a:rPr lang="en-US" err="1"/>
              <a:t>unit_direction</a:t>
            </a:r>
            <a:r>
              <a:rPr lang="en-US"/>
              <a:t> = normalize(</a:t>
            </a:r>
            <a:r>
              <a:rPr lang="en-US" err="1"/>
              <a:t>r.direction</a:t>
            </a:r>
            <a:r>
              <a:rPr lang="en-US"/>
              <a:t>);</a:t>
            </a:r>
          </a:p>
          <a:p>
            <a:pPr marL="0" lvl="0" indent="0" algn="l" rtl="0">
              <a:spcBef>
                <a:spcPts val="0"/>
              </a:spcBef>
              <a:spcAft>
                <a:spcPts val="0"/>
              </a:spcAft>
              <a:buNone/>
            </a:pPr>
            <a:r>
              <a:rPr lang="en-US"/>
              <a:t>      float t = 0.5 * (</a:t>
            </a:r>
            <a:r>
              <a:rPr lang="en-US" err="1"/>
              <a:t>unit_direction.y</a:t>
            </a:r>
            <a:r>
              <a:rPr lang="en-US"/>
              <a:t> + 1.0);</a:t>
            </a:r>
          </a:p>
          <a:p>
            <a:pPr marL="0" lvl="0" indent="0" algn="l" rtl="0">
              <a:spcBef>
                <a:spcPts val="0"/>
              </a:spcBef>
              <a:spcAft>
                <a:spcPts val="0"/>
              </a:spcAft>
              <a:buNone/>
            </a:pPr>
            <a:r>
              <a:rPr lang="en-US"/>
              <a:t>      col *= mix(vec3(1.0), vec3(0.5,0.7,1.0), t);</a:t>
            </a:r>
          </a:p>
          <a:p>
            <a:pPr marL="0" lvl="0" indent="0" algn="l" rtl="0">
              <a:spcBef>
                <a:spcPts val="0"/>
              </a:spcBef>
              <a:spcAft>
                <a:spcPts val="0"/>
              </a:spcAft>
              <a:buNone/>
            </a:pPr>
            <a:r>
              <a:rPr lang="en-US"/>
              <a:t>      return col;</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p>
          <a:p>
            <a:pPr marL="0" lvl="0" indent="0" algn="l" rtl="0">
              <a:spcBef>
                <a:spcPts val="0"/>
              </a:spcBef>
              <a:spcAft>
                <a:spcPts val="0"/>
              </a:spcAft>
              <a:buNone/>
            </a:pPr>
            <a:r>
              <a:rPr lang="en-US"/>
              <a:t>  return col;</a:t>
            </a:r>
          </a:p>
          <a:p>
            <a:pPr marL="0" lvl="0" indent="0" algn="l" rtl="0">
              <a:spcBef>
                <a:spcPts val="0"/>
              </a:spcBef>
              <a:spcAft>
                <a:spcPts val="0"/>
              </a:spcAft>
              <a:buNone/>
            </a:pPr>
            <a:r>
              <a:rPr lang="en-US"/>
              <a:t>}</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const float </a:t>
            </a:r>
            <a:r>
              <a:rPr lang="en-US" err="1"/>
              <a:t>samples_per_pixel</a:t>
            </a:r>
            <a:r>
              <a:rPr lang="en-US"/>
              <a:t> = 100.0;</a:t>
            </a:r>
          </a:p>
          <a:p>
            <a:pPr marL="0" lvl="0" indent="0" algn="l" rtl="0">
              <a:spcBef>
                <a:spcPts val="0"/>
              </a:spcBef>
              <a:spcAft>
                <a:spcPts val="0"/>
              </a:spcAft>
              <a:buNone/>
            </a:pPr>
            <a:r>
              <a:rPr lang="en-US"/>
              <a:t>void </a:t>
            </a:r>
            <a:r>
              <a:rPr lang="en-US" err="1"/>
              <a:t>mainImage</a:t>
            </a:r>
            <a:r>
              <a:rPr lang="en-US"/>
              <a:t>( out vec4 </a:t>
            </a:r>
            <a:r>
              <a:rPr lang="en-US" err="1"/>
              <a:t>fragColor</a:t>
            </a:r>
            <a:r>
              <a:rPr lang="en-US"/>
              <a:t>, in vec2 </a:t>
            </a:r>
            <a:r>
              <a:rPr lang="en-US" err="1"/>
              <a:t>fragCoord</a:t>
            </a:r>
            <a:r>
              <a:rPr lang="en-US"/>
              <a:t> ) {</a:t>
            </a:r>
          </a:p>
          <a:p>
            <a:pPr marL="0" lvl="0" indent="0" algn="l" rtl="0">
              <a:spcBef>
                <a:spcPts val="0"/>
              </a:spcBef>
              <a:spcAft>
                <a:spcPts val="0"/>
              </a:spcAft>
              <a:buNone/>
            </a:pPr>
            <a:r>
              <a:rPr lang="en-US"/>
              <a:t>  vec2 </a:t>
            </a:r>
            <a:r>
              <a:rPr lang="en-US" err="1"/>
              <a:t>uv</a:t>
            </a:r>
            <a:r>
              <a:rPr lang="en-US"/>
              <a:t> = </a:t>
            </a:r>
            <a:r>
              <a:rPr lang="en-US" err="1"/>
              <a:t>fragCoord</a:t>
            </a:r>
            <a:r>
              <a:rPr lang="en-US"/>
              <a:t>/</a:t>
            </a:r>
            <a:r>
              <a:rPr lang="en-US" err="1"/>
              <a:t>iResolution.xy</a:t>
            </a:r>
            <a:r>
              <a:rPr lang="en-US"/>
              <a:t>;</a:t>
            </a:r>
          </a:p>
          <a:p>
            <a:pPr marL="0" lvl="0" indent="0" algn="l" rtl="0">
              <a:spcBef>
                <a:spcPts val="0"/>
              </a:spcBef>
              <a:spcAft>
                <a:spcPts val="0"/>
              </a:spcAft>
              <a:buNone/>
            </a:pPr>
            <a:endParaRPr lang="en-US"/>
          </a:p>
          <a:p>
            <a:pPr marL="0" lvl="0" indent="0" algn="l" rtl="0">
              <a:spcBef>
                <a:spcPts val="0"/>
              </a:spcBef>
              <a:spcAft>
                <a:spcPts val="0"/>
              </a:spcAft>
              <a:buNone/>
            </a:pPr>
            <a:r>
              <a:rPr lang="en-US"/>
              <a:t>  vec3 col = vec3(0.0);</a:t>
            </a:r>
          </a:p>
          <a:p>
            <a:pPr marL="0" lvl="0" indent="0" algn="l" rtl="0">
              <a:spcBef>
                <a:spcPts val="0"/>
              </a:spcBef>
              <a:spcAft>
                <a:spcPts val="0"/>
              </a:spcAft>
              <a:buNone/>
            </a:pPr>
            <a:r>
              <a:rPr lang="en-US"/>
              <a:t>  </a:t>
            </a:r>
          </a:p>
          <a:p>
            <a:pPr marL="0" lvl="0" indent="0" algn="l" rtl="0">
              <a:spcBef>
                <a:spcPts val="0"/>
              </a:spcBef>
              <a:spcAft>
                <a:spcPts val="0"/>
              </a:spcAft>
              <a:buNone/>
            </a:pPr>
            <a:r>
              <a:rPr lang="en-US"/>
              <a:t>  for(float s=0.0; s&lt;</a:t>
            </a:r>
            <a:r>
              <a:rPr lang="en-US" err="1"/>
              <a:t>samples_per_pixel</a:t>
            </a:r>
            <a:r>
              <a:rPr lang="en-US"/>
              <a:t>; ++s) {</a:t>
            </a:r>
          </a:p>
          <a:p>
            <a:pPr marL="0" lvl="0" indent="0" algn="l" rtl="0">
              <a:spcBef>
                <a:spcPts val="0"/>
              </a:spcBef>
              <a:spcAft>
                <a:spcPts val="0"/>
              </a:spcAft>
              <a:buNone/>
            </a:pPr>
            <a:r>
              <a:rPr lang="en-US"/>
              <a:t>      </a:t>
            </a:r>
            <a:r>
              <a:rPr lang="en-US" err="1"/>
              <a:t>frand</a:t>
            </a:r>
            <a:r>
              <a:rPr lang="en-US"/>
              <a:t> = vec3(</a:t>
            </a:r>
            <a:r>
              <a:rPr lang="en-US" err="1"/>
              <a:t>fragCoord.xy</a:t>
            </a:r>
            <a:r>
              <a:rPr lang="en-US"/>
              <a:t>, s);</a:t>
            </a:r>
          </a:p>
          <a:p>
            <a:pPr marL="0" lvl="0" indent="0" algn="l" rtl="0">
              <a:spcBef>
                <a:spcPts val="0"/>
              </a:spcBef>
              <a:spcAft>
                <a:spcPts val="0"/>
              </a:spcAft>
              <a:buNone/>
            </a:pPr>
            <a:r>
              <a:rPr lang="en-US"/>
              <a:t>      vec2 delta;</a:t>
            </a:r>
          </a:p>
          <a:p>
            <a:pPr marL="0" lvl="0" indent="0" algn="l" rtl="0">
              <a:spcBef>
                <a:spcPts val="0"/>
              </a:spcBef>
              <a:spcAft>
                <a:spcPts val="0"/>
              </a:spcAft>
              <a:buNone/>
            </a:pPr>
            <a:r>
              <a:rPr lang="en-US"/>
              <a:t>      delta = rand2() / </a:t>
            </a:r>
            <a:r>
              <a:rPr lang="en-US" err="1"/>
              <a:t>iResolution.xy</a:t>
            </a:r>
            <a:r>
              <a:rPr lang="en-US"/>
              <a:t>;</a:t>
            </a:r>
          </a:p>
          <a:p>
            <a:pPr marL="0" lvl="0" indent="0" algn="l" rtl="0">
              <a:spcBef>
                <a:spcPts val="0"/>
              </a:spcBef>
              <a:spcAft>
                <a:spcPts val="0"/>
              </a:spcAft>
              <a:buNone/>
            </a:pPr>
            <a:r>
              <a:rPr lang="en-US"/>
              <a:t>      Ray r = </a:t>
            </a:r>
            <a:r>
              <a:rPr lang="en-US" err="1"/>
              <a:t>get_ray</a:t>
            </a:r>
            <a:r>
              <a:rPr lang="en-US"/>
              <a:t>(</a:t>
            </a:r>
            <a:r>
              <a:rPr lang="en-US" err="1"/>
              <a:t>uv+delta</a:t>
            </a:r>
            <a:r>
              <a:rPr lang="en-US"/>
              <a:t>);</a:t>
            </a:r>
          </a:p>
          <a:p>
            <a:pPr marL="0" lvl="0" indent="0" algn="l" rtl="0">
              <a:spcBef>
                <a:spcPts val="0"/>
              </a:spcBef>
              <a:spcAft>
                <a:spcPts val="0"/>
              </a:spcAft>
              <a:buNone/>
            </a:pPr>
            <a:r>
              <a:rPr lang="en-US"/>
              <a:t>      col += color(r);</a:t>
            </a:r>
          </a:p>
          <a:p>
            <a:pPr marL="0" lvl="0" indent="0" algn="l" rtl="0">
              <a:spcBef>
                <a:spcPts val="0"/>
              </a:spcBef>
              <a:spcAft>
                <a:spcPts val="0"/>
              </a:spcAft>
              <a:buNone/>
            </a:pPr>
            <a:r>
              <a:rPr lang="en-US"/>
              <a:t>  }  </a:t>
            </a:r>
          </a:p>
          <a:p>
            <a:pPr marL="0" lvl="0" indent="0" algn="l" rtl="0">
              <a:spcBef>
                <a:spcPts val="0"/>
              </a:spcBef>
              <a:spcAft>
                <a:spcPts val="0"/>
              </a:spcAft>
              <a:buNone/>
            </a:pPr>
            <a:r>
              <a:rPr lang="en-US"/>
              <a:t>  col /= </a:t>
            </a:r>
            <a:r>
              <a:rPr lang="en-US" err="1"/>
              <a:t>samples_per_pixel</a:t>
            </a:r>
            <a:r>
              <a:rPr lang="en-US"/>
              <a:t>;</a:t>
            </a:r>
          </a:p>
          <a:p>
            <a:pPr marL="0" lvl="0" indent="0" algn="l" rtl="0">
              <a:spcBef>
                <a:spcPts val="0"/>
              </a:spcBef>
              <a:spcAft>
                <a:spcPts val="0"/>
              </a:spcAft>
              <a:buNone/>
            </a:pPr>
            <a:r>
              <a:rPr lang="en-US"/>
              <a:t>  </a:t>
            </a:r>
          </a:p>
          <a:p>
            <a:pPr marL="0" lvl="0" indent="0" algn="l" rtl="0">
              <a:spcBef>
                <a:spcPts val="0"/>
              </a:spcBef>
              <a:spcAft>
                <a:spcPts val="0"/>
              </a:spcAft>
              <a:buNone/>
            </a:pPr>
            <a:r>
              <a:rPr lang="en-US"/>
              <a:t>  </a:t>
            </a:r>
            <a:r>
              <a:rPr lang="en-US" err="1"/>
              <a:t>fragColor</a:t>
            </a:r>
            <a:r>
              <a:rPr lang="en-US"/>
              <a:t> = vec4(col, 1.0);</a:t>
            </a:r>
          </a:p>
          <a:p>
            <a:pPr marL="0" lvl="0" indent="0" algn="l" rtl="0">
              <a:spcBef>
                <a:spcPts val="0"/>
              </a:spcBef>
              <a:spcAft>
                <a:spcPts val="0"/>
              </a:spcAft>
              <a:buNone/>
            </a:pPr>
            <a:r>
              <a:rPr lang="en-US"/>
              <a:t>}</a:t>
            </a:r>
          </a:p>
          <a:p>
            <a:pPr marL="0" lvl="0" indent="0" algn="l" rtl="0">
              <a:spcBef>
                <a:spcPts val="0"/>
              </a:spcBef>
              <a:spcAft>
                <a:spcPts val="0"/>
              </a:spcAft>
              <a:buNone/>
            </a:pPr>
            <a:endParaRPr/>
          </a:p>
        </p:txBody>
      </p:sp>
      <p:sp>
        <p:nvSpPr>
          <p:cNvPr id="183" name="Google Shape;183;gfae391e9fa_0_1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47</a:t>
            </a:fld>
            <a:endParaRPr/>
          </a:p>
        </p:txBody>
      </p:sp>
    </p:spTree>
    <p:extLst>
      <p:ext uri="{BB962C8B-B14F-4D97-AF65-F5344CB8AC3E}">
        <p14:creationId xmlns:p14="http://schemas.microsoft.com/office/powerpoint/2010/main" val="313420390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48</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err="1"/>
              <a:t>struct</a:t>
            </a:r>
            <a:r>
              <a:rPr lang="pt-BR"/>
              <a:t> Ray {</a:t>
            </a:r>
          </a:p>
          <a:p>
            <a:r>
              <a:rPr lang="pt-BR"/>
              <a:t>  vec3 </a:t>
            </a:r>
            <a:r>
              <a:rPr lang="pt-BR" err="1"/>
              <a:t>origin</a:t>
            </a:r>
            <a:r>
              <a:rPr lang="pt-BR"/>
              <a:t>, </a:t>
            </a:r>
            <a:r>
              <a:rPr lang="pt-BR" err="1"/>
              <a:t>direction</a:t>
            </a:r>
            <a:r>
              <a:rPr lang="pt-BR"/>
              <a:t>;</a:t>
            </a:r>
          </a:p>
          <a:p>
            <a:r>
              <a:rPr lang="pt-BR"/>
              <a:t>};</a:t>
            </a:r>
          </a:p>
          <a:p>
            <a:endParaRPr lang="pt-BR"/>
          </a:p>
          <a:p>
            <a:r>
              <a:rPr lang="pt-BR" err="1"/>
              <a:t>struct</a:t>
            </a:r>
            <a:r>
              <a:rPr lang="pt-BR"/>
              <a:t> </a:t>
            </a:r>
            <a:r>
              <a:rPr lang="pt-BR" err="1"/>
              <a:t>hit_record</a:t>
            </a:r>
            <a:r>
              <a:rPr lang="pt-BR"/>
              <a:t> {</a:t>
            </a:r>
          </a:p>
          <a:p>
            <a:r>
              <a:rPr lang="pt-BR"/>
              <a:t>  </a:t>
            </a:r>
            <a:r>
              <a:rPr lang="pt-BR" err="1"/>
              <a:t>float</a:t>
            </a:r>
            <a:r>
              <a:rPr lang="pt-BR"/>
              <a:t> </a:t>
            </a:r>
            <a:r>
              <a:rPr lang="pt-BR" err="1"/>
              <a:t>t</a:t>
            </a:r>
            <a:r>
              <a:rPr lang="pt-BR"/>
              <a:t>;</a:t>
            </a:r>
          </a:p>
          <a:p>
            <a:r>
              <a:rPr lang="pt-BR"/>
              <a:t>  vec3 </a:t>
            </a:r>
            <a:r>
              <a:rPr lang="pt-BR" err="1"/>
              <a:t>p</a:t>
            </a:r>
            <a:r>
              <a:rPr lang="pt-BR"/>
              <a:t>, normal;</a:t>
            </a:r>
          </a:p>
          <a:p>
            <a:r>
              <a:rPr lang="pt-BR"/>
              <a:t>};</a:t>
            </a:r>
          </a:p>
          <a:p>
            <a:endParaRPr lang="pt-BR"/>
          </a:p>
          <a:p>
            <a:r>
              <a:rPr lang="pt-BR" err="1"/>
              <a:t>struct</a:t>
            </a:r>
            <a:r>
              <a:rPr lang="pt-BR"/>
              <a:t> </a:t>
            </a:r>
            <a:r>
              <a:rPr lang="pt-BR" err="1"/>
              <a:t>Sphere</a:t>
            </a:r>
            <a:r>
              <a:rPr lang="pt-BR"/>
              <a:t> {</a:t>
            </a:r>
          </a:p>
          <a:p>
            <a:r>
              <a:rPr lang="pt-BR"/>
              <a:t>  vec3 center;</a:t>
            </a:r>
          </a:p>
          <a:p>
            <a:r>
              <a:rPr lang="pt-BR"/>
              <a:t>  </a:t>
            </a:r>
            <a:r>
              <a:rPr lang="pt-BR" err="1"/>
              <a:t>float</a:t>
            </a:r>
            <a:r>
              <a:rPr lang="pt-BR"/>
              <a:t> </a:t>
            </a:r>
            <a:r>
              <a:rPr lang="pt-BR" err="1"/>
              <a:t>radius</a:t>
            </a:r>
            <a:r>
              <a:rPr lang="pt-BR"/>
              <a:t>;</a:t>
            </a:r>
          </a:p>
          <a:p>
            <a:r>
              <a:rPr lang="pt-BR"/>
              <a:t>};</a:t>
            </a:r>
          </a:p>
          <a:p>
            <a:endParaRPr lang="pt-BR"/>
          </a:p>
          <a:p>
            <a:r>
              <a:rPr lang="pt-BR"/>
              <a:t>vec3 </a:t>
            </a:r>
            <a:r>
              <a:rPr lang="pt-BR" err="1"/>
              <a:t>point_at_parameter</a:t>
            </a:r>
            <a:r>
              <a:rPr lang="pt-BR"/>
              <a:t>(Ray </a:t>
            </a:r>
            <a:r>
              <a:rPr lang="pt-BR" err="1"/>
              <a:t>r</a:t>
            </a:r>
            <a:r>
              <a:rPr lang="pt-BR"/>
              <a:t>, </a:t>
            </a:r>
            <a:r>
              <a:rPr lang="pt-BR" err="1"/>
              <a:t>float</a:t>
            </a:r>
            <a:r>
              <a:rPr lang="pt-BR"/>
              <a:t> </a:t>
            </a:r>
            <a:r>
              <a:rPr lang="pt-BR" err="1"/>
              <a:t>t</a:t>
            </a:r>
            <a:r>
              <a:rPr lang="pt-BR"/>
              <a:t>) {</a:t>
            </a:r>
          </a:p>
          <a:p>
            <a:r>
              <a:rPr lang="pt-BR"/>
              <a:t>  </a:t>
            </a:r>
            <a:r>
              <a:rPr lang="pt-BR" err="1"/>
              <a:t>return</a:t>
            </a:r>
            <a:r>
              <a:rPr lang="pt-BR"/>
              <a:t>(</a:t>
            </a:r>
            <a:r>
              <a:rPr lang="pt-BR" err="1"/>
              <a:t>r.origin</a:t>
            </a:r>
            <a:r>
              <a:rPr lang="pt-BR"/>
              <a:t> + </a:t>
            </a:r>
            <a:r>
              <a:rPr lang="pt-BR" err="1"/>
              <a:t>t</a:t>
            </a:r>
            <a:r>
              <a:rPr lang="pt-BR"/>
              <a:t>*</a:t>
            </a:r>
            <a:r>
              <a:rPr lang="pt-BR" err="1"/>
              <a:t>r.direction</a:t>
            </a:r>
            <a:r>
              <a:rPr lang="pt-BR"/>
              <a:t>);</a:t>
            </a:r>
          </a:p>
          <a:p>
            <a:r>
              <a:rPr lang="pt-BR"/>
              <a:t>}</a:t>
            </a:r>
          </a:p>
          <a:p>
            <a:endParaRPr lang="pt-BR"/>
          </a:p>
          <a:p>
            <a:r>
              <a:rPr lang="pt-BR"/>
              <a:t>vec3 </a:t>
            </a:r>
            <a:r>
              <a:rPr lang="pt-BR" err="1"/>
              <a:t>set_face_normal</a:t>
            </a:r>
            <a:r>
              <a:rPr lang="pt-BR"/>
              <a:t>(Ray </a:t>
            </a:r>
            <a:r>
              <a:rPr lang="pt-BR" err="1"/>
              <a:t>r</a:t>
            </a:r>
            <a:r>
              <a:rPr lang="pt-BR"/>
              <a:t>, vec3 </a:t>
            </a:r>
            <a:r>
              <a:rPr lang="pt-BR" err="1"/>
              <a:t>outward_normal</a:t>
            </a:r>
            <a:r>
              <a:rPr lang="pt-BR"/>
              <a:t>) {</a:t>
            </a:r>
          </a:p>
          <a:p>
            <a:r>
              <a:rPr lang="pt-BR"/>
              <a:t>    </a:t>
            </a:r>
            <a:r>
              <a:rPr lang="pt-BR" err="1"/>
              <a:t>bool</a:t>
            </a:r>
            <a:r>
              <a:rPr lang="pt-BR"/>
              <a:t> </a:t>
            </a:r>
            <a:r>
              <a:rPr lang="pt-BR" err="1"/>
              <a:t>front_face</a:t>
            </a:r>
            <a:r>
              <a:rPr lang="pt-BR"/>
              <a:t> = </a:t>
            </a:r>
            <a:r>
              <a:rPr lang="pt-BR" err="1"/>
              <a:t>dot</a:t>
            </a:r>
            <a:r>
              <a:rPr lang="pt-BR"/>
              <a:t>(</a:t>
            </a:r>
            <a:r>
              <a:rPr lang="pt-BR" err="1"/>
              <a:t>r.direction</a:t>
            </a:r>
            <a:r>
              <a:rPr lang="pt-BR"/>
              <a:t>, </a:t>
            </a:r>
            <a:r>
              <a:rPr lang="pt-BR" err="1"/>
              <a:t>outward_normal</a:t>
            </a:r>
            <a:r>
              <a:rPr lang="pt-BR"/>
              <a:t>) &lt; 0.0;</a:t>
            </a:r>
          </a:p>
          <a:p>
            <a:r>
              <a:rPr lang="pt-BR"/>
              <a:t>    </a:t>
            </a:r>
            <a:r>
              <a:rPr lang="pt-BR" err="1"/>
              <a:t>return</a:t>
            </a:r>
            <a:r>
              <a:rPr lang="pt-BR"/>
              <a:t> </a:t>
            </a:r>
            <a:r>
              <a:rPr lang="pt-BR" err="1"/>
              <a:t>front_face</a:t>
            </a:r>
            <a:r>
              <a:rPr lang="pt-BR"/>
              <a:t> ? </a:t>
            </a:r>
            <a:r>
              <a:rPr lang="pt-BR" err="1"/>
              <a:t>outward_normal</a:t>
            </a:r>
            <a:r>
              <a:rPr lang="pt-BR"/>
              <a:t> :-</a:t>
            </a:r>
            <a:r>
              <a:rPr lang="pt-BR" err="1"/>
              <a:t>outward_normal</a:t>
            </a:r>
            <a:r>
              <a:rPr lang="pt-BR"/>
              <a:t>;</a:t>
            </a:r>
          </a:p>
          <a:p>
            <a:r>
              <a:rPr lang="pt-BR"/>
              <a:t>}</a:t>
            </a:r>
          </a:p>
          <a:p>
            <a:endParaRPr lang="pt-BR"/>
          </a:p>
          <a:p>
            <a:r>
              <a:rPr lang="pt-BR" err="1"/>
              <a:t>bool</a:t>
            </a:r>
            <a:r>
              <a:rPr lang="pt-BR"/>
              <a:t> </a:t>
            </a:r>
            <a:r>
              <a:rPr lang="pt-BR" err="1"/>
              <a:t>hit_sphere</a:t>
            </a:r>
            <a:r>
              <a:rPr lang="pt-BR"/>
              <a:t>(</a:t>
            </a:r>
            <a:r>
              <a:rPr lang="pt-BR" err="1"/>
              <a:t>Sphere</a:t>
            </a:r>
            <a:r>
              <a:rPr lang="pt-BR"/>
              <a:t> </a:t>
            </a:r>
            <a:r>
              <a:rPr lang="pt-BR" err="1"/>
              <a:t>s</a:t>
            </a:r>
            <a:r>
              <a:rPr lang="pt-BR"/>
              <a:t>, Ray </a:t>
            </a:r>
            <a:r>
              <a:rPr lang="pt-BR" err="1"/>
              <a:t>r</a:t>
            </a:r>
            <a:r>
              <a:rPr lang="pt-BR"/>
              <a:t>, </a:t>
            </a:r>
            <a:r>
              <a:rPr lang="pt-BR" err="1"/>
              <a:t>float</a:t>
            </a:r>
            <a:r>
              <a:rPr lang="pt-BR"/>
              <a:t> </a:t>
            </a:r>
            <a:r>
              <a:rPr lang="pt-BR" err="1"/>
              <a:t>t_min</a:t>
            </a:r>
            <a:r>
              <a:rPr lang="pt-BR"/>
              <a:t>, </a:t>
            </a:r>
            <a:r>
              <a:rPr lang="pt-BR" err="1"/>
              <a:t>float</a:t>
            </a:r>
            <a:r>
              <a:rPr lang="pt-BR"/>
              <a:t> </a:t>
            </a:r>
            <a:r>
              <a:rPr lang="pt-BR" err="1"/>
              <a:t>t_max</a:t>
            </a:r>
            <a:r>
              <a:rPr lang="pt-BR"/>
              <a:t>, out </a:t>
            </a:r>
            <a:r>
              <a:rPr lang="pt-BR" err="1"/>
              <a:t>hit_record</a:t>
            </a:r>
            <a:r>
              <a:rPr lang="pt-BR"/>
              <a:t> </a:t>
            </a:r>
            <a:r>
              <a:rPr lang="pt-BR" err="1"/>
              <a:t>rec</a:t>
            </a:r>
            <a:r>
              <a:rPr lang="pt-BR"/>
              <a:t>){</a:t>
            </a:r>
          </a:p>
          <a:p>
            <a:r>
              <a:rPr lang="pt-BR"/>
              <a:t>  vec3 </a:t>
            </a:r>
            <a:r>
              <a:rPr lang="pt-BR" err="1"/>
              <a:t>oc</a:t>
            </a:r>
            <a:r>
              <a:rPr lang="pt-BR"/>
              <a:t> = </a:t>
            </a:r>
            <a:r>
              <a:rPr lang="pt-BR" err="1"/>
              <a:t>r.origin</a:t>
            </a:r>
            <a:r>
              <a:rPr lang="pt-BR"/>
              <a:t> - </a:t>
            </a:r>
            <a:r>
              <a:rPr lang="pt-BR" err="1"/>
              <a:t>s.center</a:t>
            </a:r>
            <a:r>
              <a:rPr lang="pt-BR"/>
              <a:t>;</a:t>
            </a:r>
          </a:p>
          <a:p>
            <a:r>
              <a:rPr lang="pt-BR"/>
              <a:t>  </a:t>
            </a:r>
            <a:r>
              <a:rPr lang="pt-BR" err="1"/>
              <a:t>float</a:t>
            </a:r>
            <a:r>
              <a:rPr lang="pt-BR"/>
              <a:t> a = </a:t>
            </a:r>
            <a:r>
              <a:rPr lang="pt-BR" err="1"/>
              <a:t>dot</a:t>
            </a:r>
            <a:r>
              <a:rPr lang="pt-BR"/>
              <a:t>(</a:t>
            </a:r>
            <a:r>
              <a:rPr lang="pt-BR" err="1"/>
              <a:t>r.direction,r.direction</a:t>
            </a:r>
            <a:r>
              <a:rPr lang="pt-BR"/>
              <a:t>);</a:t>
            </a:r>
          </a:p>
          <a:p>
            <a:r>
              <a:rPr lang="pt-BR"/>
              <a:t>  </a:t>
            </a:r>
            <a:r>
              <a:rPr lang="pt-BR" err="1"/>
              <a:t>float</a:t>
            </a:r>
            <a:r>
              <a:rPr lang="pt-BR"/>
              <a:t> </a:t>
            </a:r>
            <a:r>
              <a:rPr lang="pt-BR" err="1"/>
              <a:t>half_b</a:t>
            </a:r>
            <a:r>
              <a:rPr lang="pt-BR"/>
              <a:t> = </a:t>
            </a:r>
            <a:r>
              <a:rPr lang="pt-BR" err="1"/>
              <a:t>dot</a:t>
            </a:r>
            <a:r>
              <a:rPr lang="pt-BR"/>
              <a:t>(</a:t>
            </a:r>
            <a:r>
              <a:rPr lang="pt-BR" err="1"/>
              <a:t>oc</a:t>
            </a:r>
            <a:r>
              <a:rPr lang="pt-BR"/>
              <a:t>, </a:t>
            </a:r>
            <a:r>
              <a:rPr lang="pt-BR" err="1"/>
              <a:t>r.direction</a:t>
            </a:r>
            <a:r>
              <a:rPr lang="pt-BR"/>
              <a:t>);</a:t>
            </a:r>
          </a:p>
          <a:p>
            <a:r>
              <a:rPr lang="pt-BR"/>
              <a:t>  </a:t>
            </a:r>
            <a:r>
              <a:rPr lang="pt-BR" err="1"/>
              <a:t>float</a:t>
            </a:r>
            <a:r>
              <a:rPr lang="pt-BR"/>
              <a:t> </a:t>
            </a:r>
            <a:r>
              <a:rPr lang="pt-BR" err="1"/>
              <a:t>c</a:t>
            </a:r>
            <a:r>
              <a:rPr lang="pt-BR"/>
              <a:t> = </a:t>
            </a:r>
            <a:r>
              <a:rPr lang="pt-BR" err="1"/>
              <a:t>dot</a:t>
            </a:r>
            <a:r>
              <a:rPr lang="pt-BR"/>
              <a:t>(</a:t>
            </a:r>
            <a:r>
              <a:rPr lang="pt-BR" err="1"/>
              <a:t>oc,oc</a:t>
            </a:r>
            <a:r>
              <a:rPr lang="pt-BR"/>
              <a:t>) - </a:t>
            </a:r>
            <a:r>
              <a:rPr lang="pt-BR" err="1"/>
              <a:t>s.radius</a:t>
            </a:r>
            <a:r>
              <a:rPr lang="pt-BR"/>
              <a:t>*</a:t>
            </a:r>
            <a:r>
              <a:rPr lang="pt-BR" err="1"/>
              <a:t>s.radius</a:t>
            </a:r>
            <a:r>
              <a:rPr lang="pt-BR"/>
              <a:t>;</a:t>
            </a:r>
          </a:p>
          <a:p>
            <a:r>
              <a:rPr lang="pt-BR"/>
              <a:t>  </a:t>
            </a:r>
            <a:r>
              <a:rPr lang="pt-BR" err="1"/>
              <a:t>float</a:t>
            </a:r>
            <a:r>
              <a:rPr lang="pt-BR"/>
              <a:t> </a:t>
            </a:r>
            <a:r>
              <a:rPr lang="pt-BR" err="1"/>
              <a:t>discriminat</a:t>
            </a:r>
            <a:r>
              <a:rPr lang="pt-BR"/>
              <a:t> = </a:t>
            </a:r>
            <a:r>
              <a:rPr lang="pt-BR" err="1"/>
              <a:t>half_b</a:t>
            </a:r>
            <a:r>
              <a:rPr lang="pt-BR"/>
              <a:t>*</a:t>
            </a:r>
            <a:r>
              <a:rPr lang="pt-BR" err="1"/>
              <a:t>half_b</a:t>
            </a:r>
            <a:r>
              <a:rPr lang="pt-BR"/>
              <a:t> - a*</a:t>
            </a:r>
            <a:r>
              <a:rPr lang="pt-BR" err="1"/>
              <a:t>c</a:t>
            </a:r>
            <a:r>
              <a:rPr lang="pt-BR"/>
              <a:t>;</a:t>
            </a:r>
          </a:p>
          <a:p>
            <a:r>
              <a:rPr lang="pt-BR"/>
              <a:t>  </a:t>
            </a:r>
            <a:r>
              <a:rPr lang="pt-BR" err="1"/>
              <a:t>if</a:t>
            </a:r>
            <a:r>
              <a:rPr lang="pt-BR"/>
              <a:t> (</a:t>
            </a:r>
            <a:r>
              <a:rPr lang="pt-BR" err="1"/>
              <a:t>discriminat</a:t>
            </a:r>
            <a:r>
              <a:rPr lang="pt-BR"/>
              <a:t> &lt; 0.0) </a:t>
            </a:r>
            <a:r>
              <a:rPr lang="pt-BR" err="1"/>
              <a:t>return</a:t>
            </a:r>
            <a:r>
              <a:rPr lang="pt-BR"/>
              <a:t>(false);</a:t>
            </a:r>
          </a:p>
          <a:p>
            <a:r>
              <a:rPr lang="pt-BR"/>
              <a:t>  </a:t>
            </a:r>
            <a:r>
              <a:rPr lang="pt-BR" err="1"/>
              <a:t>float</a:t>
            </a:r>
            <a:r>
              <a:rPr lang="pt-BR"/>
              <a:t> </a:t>
            </a:r>
            <a:r>
              <a:rPr lang="pt-BR" err="1"/>
              <a:t>sqrtd</a:t>
            </a:r>
            <a:r>
              <a:rPr lang="pt-BR"/>
              <a:t> = </a:t>
            </a:r>
            <a:r>
              <a:rPr lang="pt-BR" err="1"/>
              <a:t>sqrt</a:t>
            </a:r>
            <a:r>
              <a:rPr lang="pt-BR"/>
              <a:t>(</a:t>
            </a:r>
            <a:r>
              <a:rPr lang="pt-BR" err="1"/>
              <a:t>discriminat</a:t>
            </a:r>
            <a:r>
              <a:rPr lang="pt-BR"/>
              <a:t>);</a:t>
            </a:r>
          </a:p>
          <a:p>
            <a:r>
              <a:rPr lang="pt-BR"/>
              <a:t>  </a:t>
            </a:r>
          </a:p>
          <a:p>
            <a:r>
              <a:rPr lang="pt-BR"/>
              <a:t>  </a:t>
            </a:r>
            <a:r>
              <a:rPr lang="pt-BR" err="1"/>
              <a:t>float</a:t>
            </a:r>
            <a:r>
              <a:rPr lang="pt-BR"/>
              <a:t> root = (-</a:t>
            </a:r>
            <a:r>
              <a:rPr lang="pt-BR" err="1"/>
              <a:t>half_b</a:t>
            </a:r>
            <a:r>
              <a:rPr lang="pt-BR"/>
              <a:t> - </a:t>
            </a:r>
            <a:r>
              <a:rPr lang="pt-BR" err="1"/>
              <a:t>sqrtd</a:t>
            </a:r>
            <a:r>
              <a:rPr lang="pt-BR"/>
              <a:t>) / a;</a:t>
            </a:r>
          </a:p>
          <a:p>
            <a:r>
              <a:rPr lang="pt-BR"/>
              <a:t>  </a:t>
            </a:r>
            <a:r>
              <a:rPr lang="pt-BR" err="1"/>
              <a:t>if</a:t>
            </a:r>
            <a:r>
              <a:rPr lang="pt-BR"/>
              <a:t> (root &lt; </a:t>
            </a:r>
            <a:r>
              <a:rPr lang="pt-BR" err="1"/>
              <a:t>t_min</a:t>
            </a:r>
            <a:r>
              <a:rPr lang="pt-BR"/>
              <a:t> || </a:t>
            </a:r>
            <a:r>
              <a:rPr lang="pt-BR" err="1"/>
              <a:t>t_max</a:t>
            </a:r>
            <a:r>
              <a:rPr lang="pt-BR"/>
              <a:t> &lt; root) {</a:t>
            </a:r>
          </a:p>
          <a:p>
            <a:r>
              <a:rPr lang="pt-BR"/>
              <a:t>    root = (-</a:t>
            </a:r>
            <a:r>
              <a:rPr lang="pt-BR" err="1"/>
              <a:t>half_b</a:t>
            </a:r>
            <a:r>
              <a:rPr lang="pt-BR"/>
              <a:t> + </a:t>
            </a:r>
            <a:r>
              <a:rPr lang="pt-BR" err="1"/>
              <a:t>sqrtd</a:t>
            </a:r>
            <a:r>
              <a:rPr lang="pt-BR"/>
              <a:t>) / a;</a:t>
            </a:r>
          </a:p>
          <a:p>
            <a:r>
              <a:rPr lang="pt-BR"/>
              <a:t>    </a:t>
            </a:r>
            <a:r>
              <a:rPr lang="pt-BR" err="1"/>
              <a:t>if</a:t>
            </a:r>
            <a:r>
              <a:rPr lang="pt-BR"/>
              <a:t> (root &lt; </a:t>
            </a:r>
            <a:r>
              <a:rPr lang="pt-BR" err="1"/>
              <a:t>t_min</a:t>
            </a:r>
            <a:r>
              <a:rPr lang="pt-BR"/>
              <a:t> || </a:t>
            </a:r>
            <a:r>
              <a:rPr lang="pt-BR" err="1"/>
              <a:t>t_max</a:t>
            </a:r>
            <a:r>
              <a:rPr lang="pt-BR"/>
              <a:t> &lt; root)</a:t>
            </a:r>
          </a:p>
          <a:p>
            <a:r>
              <a:rPr lang="pt-BR"/>
              <a:t>      </a:t>
            </a:r>
            <a:r>
              <a:rPr lang="pt-BR" err="1"/>
              <a:t>return</a:t>
            </a:r>
            <a:r>
              <a:rPr lang="pt-BR"/>
              <a:t> false;</a:t>
            </a:r>
          </a:p>
          <a:p>
            <a:r>
              <a:rPr lang="pt-BR"/>
              <a:t>  }</a:t>
            </a:r>
          </a:p>
          <a:p>
            <a:r>
              <a:rPr lang="pt-BR"/>
              <a:t>      </a:t>
            </a:r>
          </a:p>
          <a:p>
            <a:r>
              <a:rPr lang="pt-BR"/>
              <a:t>  </a:t>
            </a:r>
            <a:r>
              <a:rPr lang="pt-BR" err="1"/>
              <a:t>rec.t</a:t>
            </a:r>
            <a:r>
              <a:rPr lang="pt-BR"/>
              <a:t> = root;</a:t>
            </a:r>
          </a:p>
          <a:p>
            <a:r>
              <a:rPr lang="pt-BR"/>
              <a:t>  </a:t>
            </a:r>
            <a:r>
              <a:rPr lang="pt-BR" err="1"/>
              <a:t>rec.p</a:t>
            </a:r>
            <a:r>
              <a:rPr lang="pt-BR"/>
              <a:t> = </a:t>
            </a:r>
            <a:r>
              <a:rPr lang="pt-BR" err="1"/>
              <a:t>point_at_parameter</a:t>
            </a:r>
            <a:r>
              <a:rPr lang="pt-BR"/>
              <a:t>(</a:t>
            </a:r>
            <a:r>
              <a:rPr lang="pt-BR" err="1"/>
              <a:t>r,rec.t</a:t>
            </a:r>
            <a:r>
              <a:rPr lang="pt-BR"/>
              <a:t>);</a:t>
            </a:r>
          </a:p>
          <a:p>
            <a:r>
              <a:rPr lang="pt-BR"/>
              <a:t>  </a:t>
            </a:r>
          </a:p>
          <a:p>
            <a:r>
              <a:rPr lang="pt-BR"/>
              <a:t>  vec3 </a:t>
            </a:r>
            <a:r>
              <a:rPr lang="pt-BR" err="1"/>
              <a:t>outward_normal</a:t>
            </a:r>
            <a:r>
              <a:rPr lang="pt-BR"/>
              <a:t> = (</a:t>
            </a:r>
            <a:r>
              <a:rPr lang="pt-BR" err="1"/>
              <a:t>rec.p</a:t>
            </a:r>
            <a:r>
              <a:rPr lang="pt-BR"/>
              <a:t> - </a:t>
            </a:r>
            <a:r>
              <a:rPr lang="pt-BR" err="1"/>
              <a:t>s.center</a:t>
            </a:r>
            <a:r>
              <a:rPr lang="pt-BR"/>
              <a:t>) / </a:t>
            </a:r>
            <a:r>
              <a:rPr lang="pt-BR" err="1"/>
              <a:t>s.radius</a:t>
            </a:r>
            <a:r>
              <a:rPr lang="pt-BR"/>
              <a:t>;</a:t>
            </a:r>
          </a:p>
          <a:p>
            <a:r>
              <a:rPr lang="pt-BR"/>
              <a:t>  </a:t>
            </a:r>
            <a:r>
              <a:rPr lang="pt-BR" err="1"/>
              <a:t>rec.normal</a:t>
            </a:r>
            <a:r>
              <a:rPr lang="pt-BR"/>
              <a:t> = normalize(</a:t>
            </a:r>
            <a:r>
              <a:rPr lang="pt-BR" err="1"/>
              <a:t>set_face_normal</a:t>
            </a:r>
            <a:r>
              <a:rPr lang="pt-BR"/>
              <a:t>(</a:t>
            </a:r>
            <a:r>
              <a:rPr lang="pt-BR" err="1"/>
              <a:t>r</a:t>
            </a:r>
            <a:r>
              <a:rPr lang="pt-BR"/>
              <a:t>, </a:t>
            </a:r>
            <a:r>
              <a:rPr lang="pt-BR" err="1"/>
              <a:t>outward_normal</a:t>
            </a:r>
            <a:r>
              <a:rPr lang="pt-BR"/>
              <a:t>));</a:t>
            </a:r>
          </a:p>
          <a:p>
            <a:r>
              <a:rPr lang="pt-BR"/>
              <a:t>    </a:t>
            </a:r>
          </a:p>
          <a:p>
            <a:r>
              <a:rPr lang="pt-BR"/>
              <a:t>  </a:t>
            </a:r>
            <a:r>
              <a:rPr lang="pt-BR" err="1"/>
              <a:t>return</a:t>
            </a:r>
            <a:r>
              <a:rPr lang="pt-BR"/>
              <a:t>(</a:t>
            </a:r>
            <a:r>
              <a:rPr lang="pt-BR" err="1"/>
              <a:t>true</a:t>
            </a:r>
            <a:r>
              <a:rPr lang="pt-BR"/>
              <a:t>);</a:t>
            </a:r>
          </a:p>
          <a:p>
            <a:r>
              <a:rPr lang="pt-BR"/>
              <a:t>}</a:t>
            </a:r>
          </a:p>
          <a:p>
            <a:endParaRPr lang="pt-BR"/>
          </a:p>
          <a:p>
            <a:r>
              <a:rPr lang="pt-BR" err="1"/>
              <a:t>Sphere</a:t>
            </a:r>
            <a:r>
              <a:rPr lang="pt-BR"/>
              <a:t> world[] = </a:t>
            </a:r>
            <a:r>
              <a:rPr lang="pt-BR" err="1"/>
              <a:t>Sphere</a:t>
            </a:r>
            <a:r>
              <a:rPr lang="pt-BR"/>
              <a:t>[2](</a:t>
            </a:r>
          </a:p>
          <a:p>
            <a:r>
              <a:rPr lang="pt-BR"/>
              <a:t>  </a:t>
            </a:r>
            <a:r>
              <a:rPr lang="pt-BR" err="1"/>
              <a:t>Sphere</a:t>
            </a:r>
            <a:r>
              <a:rPr lang="pt-BR"/>
              <a:t>(vec3(0.0, 0.0, -1.0), 0.5),</a:t>
            </a:r>
          </a:p>
          <a:p>
            <a:r>
              <a:rPr lang="pt-BR"/>
              <a:t>  </a:t>
            </a:r>
            <a:r>
              <a:rPr lang="pt-BR" err="1"/>
              <a:t>Sphere</a:t>
            </a:r>
            <a:r>
              <a:rPr lang="pt-BR"/>
              <a:t>(vec3(0.0, -100.5, -1.0), 100.0)</a:t>
            </a:r>
          </a:p>
          <a:p>
            <a:r>
              <a:rPr lang="pt-BR"/>
              <a:t>);</a:t>
            </a:r>
          </a:p>
          <a:p>
            <a:endParaRPr lang="pt-BR"/>
          </a:p>
          <a:p>
            <a:r>
              <a:rPr lang="pt-BR" err="1"/>
              <a:t>bool</a:t>
            </a:r>
            <a:r>
              <a:rPr lang="pt-BR"/>
              <a:t> </a:t>
            </a:r>
            <a:r>
              <a:rPr lang="pt-BR" err="1"/>
              <a:t>hitable_list</a:t>
            </a:r>
            <a:r>
              <a:rPr lang="pt-BR"/>
              <a:t>(Ray </a:t>
            </a:r>
            <a:r>
              <a:rPr lang="pt-BR" err="1"/>
              <a:t>r</a:t>
            </a:r>
            <a:r>
              <a:rPr lang="pt-BR"/>
              <a:t>, </a:t>
            </a:r>
            <a:r>
              <a:rPr lang="pt-BR" err="1"/>
              <a:t>float</a:t>
            </a:r>
            <a:r>
              <a:rPr lang="pt-BR"/>
              <a:t> </a:t>
            </a:r>
            <a:r>
              <a:rPr lang="pt-BR" err="1"/>
              <a:t>t_min</a:t>
            </a:r>
            <a:r>
              <a:rPr lang="pt-BR"/>
              <a:t>, </a:t>
            </a:r>
            <a:r>
              <a:rPr lang="pt-BR" err="1"/>
              <a:t>float</a:t>
            </a:r>
            <a:r>
              <a:rPr lang="pt-BR"/>
              <a:t> </a:t>
            </a:r>
            <a:r>
              <a:rPr lang="pt-BR" err="1"/>
              <a:t>t_max</a:t>
            </a:r>
            <a:r>
              <a:rPr lang="pt-BR"/>
              <a:t>, </a:t>
            </a:r>
            <a:r>
              <a:rPr lang="pt-BR" err="1"/>
              <a:t>inout</a:t>
            </a:r>
            <a:r>
              <a:rPr lang="pt-BR"/>
              <a:t> </a:t>
            </a:r>
            <a:r>
              <a:rPr lang="pt-BR" err="1"/>
              <a:t>hit_record</a:t>
            </a:r>
            <a:r>
              <a:rPr lang="pt-BR"/>
              <a:t> </a:t>
            </a:r>
            <a:r>
              <a:rPr lang="pt-BR" err="1"/>
              <a:t>rec</a:t>
            </a:r>
            <a:r>
              <a:rPr lang="pt-BR"/>
              <a:t>) {</a:t>
            </a:r>
          </a:p>
          <a:p>
            <a:r>
              <a:rPr lang="pt-BR"/>
              <a:t>  </a:t>
            </a:r>
            <a:r>
              <a:rPr lang="pt-BR" err="1"/>
              <a:t>hit_record</a:t>
            </a:r>
            <a:r>
              <a:rPr lang="pt-BR"/>
              <a:t> </a:t>
            </a:r>
            <a:r>
              <a:rPr lang="pt-BR" err="1"/>
              <a:t>temp_rec</a:t>
            </a:r>
            <a:r>
              <a:rPr lang="pt-BR"/>
              <a:t>;</a:t>
            </a:r>
          </a:p>
          <a:p>
            <a:r>
              <a:rPr lang="pt-BR"/>
              <a:t>  </a:t>
            </a:r>
            <a:r>
              <a:rPr lang="pt-BR" err="1"/>
              <a:t>bool</a:t>
            </a:r>
            <a:r>
              <a:rPr lang="pt-BR"/>
              <a:t> </a:t>
            </a:r>
            <a:r>
              <a:rPr lang="pt-BR" err="1"/>
              <a:t>hit_anything</a:t>
            </a:r>
            <a:r>
              <a:rPr lang="pt-BR"/>
              <a:t> = false;</a:t>
            </a:r>
          </a:p>
          <a:p>
            <a:r>
              <a:rPr lang="pt-BR"/>
              <a:t>  </a:t>
            </a:r>
            <a:r>
              <a:rPr lang="pt-BR" err="1"/>
              <a:t>float</a:t>
            </a:r>
            <a:r>
              <a:rPr lang="pt-BR"/>
              <a:t> </a:t>
            </a:r>
            <a:r>
              <a:rPr lang="pt-BR" err="1"/>
              <a:t>closest_so_far</a:t>
            </a:r>
            <a:r>
              <a:rPr lang="pt-BR"/>
              <a:t> = </a:t>
            </a:r>
            <a:r>
              <a:rPr lang="pt-BR" err="1"/>
              <a:t>t_max</a:t>
            </a:r>
            <a:r>
              <a:rPr lang="pt-BR"/>
              <a:t>;</a:t>
            </a:r>
          </a:p>
          <a:p>
            <a:r>
              <a:rPr lang="pt-BR"/>
              <a:t>  for(</a:t>
            </a:r>
            <a:r>
              <a:rPr lang="pt-BR" err="1"/>
              <a:t>int</a:t>
            </a:r>
            <a:r>
              <a:rPr lang="pt-BR"/>
              <a:t> </a:t>
            </a:r>
            <a:r>
              <a:rPr lang="pt-BR" err="1"/>
              <a:t>i</a:t>
            </a:r>
            <a:r>
              <a:rPr lang="pt-BR"/>
              <a:t>=0; </a:t>
            </a:r>
            <a:r>
              <a:rPr lang="pt-BR" err="1"/>
              <a:t>i</a:t>
            </a:r>
            <a:r>
              <a:rPr lang="pt-BR"/>
              <a:t>&lt;</a:t>
            </a:r>
            <a:r>
              <a:rPr lang="pt-BR" err="1"/>
              <a:t>world.length</a:t>
            </a:r>
            <a:r>
              <a:rPr lang="pt-BR"/>
              <a:t>(); </a:t>
            </a:r>
            <a:r>
              <a:rPr lang="pt-BR" err="1"/>
              <a:t>i</a:t>
            </a:r>
            <a:r>
              <a:rPr lang="pt-BR"/>
              <a:t>++) {</a:t>
            </a:r>
          </a:p>
          <a:p>
            <a:r>
              <a:rPr lang="pt-BR"/>
              <a:t>    </a:t>
            </a:r>
            <a:r>
              <a:rPr lang="pt-BR" err="1"/>
              <a:t>if</a:t>
            </a:r>
            <a:r>
              <a:rPr lang="pt-BR"/>
              <a:t>(</a:t>
            </a:r>
            <a:r>
              <a:rPr lang="pt-BR" err="1"/>
              <a:t>hit_sphere</a:t>
            </a:r>
            <a:r>
              <a:rPr lang="pt-BR"/>
              <a:t>(world[</a:t>
            </a:r>
            <a:r>
              <a:rPr lang="pt-BR" err="1"/>
              <a:t>i</a:t>
            </a:r>
            <a:r>
              <a:rPr lang="pt-BR"/>
              <a:t>], </a:t>
            </a:r>
            <a:r>
              <a:rPr lang="pt-BR" err="1"/>
              <a:t>r</a:t>
            </a:r>
            <a:r>
              <a:rPr lang="pt-BR"/>
              <a:t>, </a:t>
            </a:r>
            <a:r>
              <a:rPr lang="pt-BR" err="1"/>
              <a:t>t_min</a:t>
            </a:r>
            <a:r>
              <a:rPr lang="pt-BR"/>
              <a:t>, </a:t>
            </a:r>
            <a:r>
              <a:rPr lang="pt-BR" err="1"/>
              <a:t>closest_so_far</a:t>
            </a:r>
            <a:r>
              <a:rPr lang="pt-BR"/>
              <a:t>, </a:t>
            </a:r>
            <a:r>
              <a:rPr lang="pt-BR" err="1"/>
              <a:t>temp_rec</a:t>
            </a:r>
            <a:r>
              <a:rPr lang="pt-BR"/>
              <a:t>)) {</a:t>
            </a:r>
          </a:p>
          <a:p>
            <a:r>
              <a:rPr lang="pt-BR"/>
              <a:t>      </a:t>
            </a:r>
            <a:r>
              <a:rPr lang="pt-BR" err="1"/>
              <a:t>hit_anything</a:t>
            </a:r>
            <a:r>
              <a:rPr lang="pt-BR"/>
              <a:t> = </a:t>
            </a:r>
            <a:r>
              <a:rPr lang="pt-BR" err="1"/>
              <a:t>true</a:t>
            </a:r>
            <a:r>
              <a:rPr lang="pt-BR"/>
              <a:t>;</a:t>
            </a:r>
          </a:p>
          <a:p>
            <a:r>
              <a:rPr lang="pt-BR"/>
              <a:t>      </a:t>
            </a:r>
            <a:r>
              <a:rPr lang="pt-BR" err="1"/>
              <a:t>closest_so_far</a:t>
            </a:r>
            <a:r>
              <a:rPr lang="pt-BR"/>
              <a:t> = </a:t>
            </a:r>
            <a:r>
              <a:rPr lang="pt-BR" err="1"/>
              <a:t>temp_rec.t</a:t>
            </a:r>
            <a:r>
              <a:rPr lang="pt-BR"/>
              <a:t>;</a:t>
            </a:r>
          </a:p>
          <a:p>
            <a:r>
              <a:rPr lang="pt-BR"/>
              <a:t>      </a:t>
            </a:r>
            <a:r>
              <a:rPr lang="pt-BR" err="1"/>
              <a:t>rec</a:t>
            </a:r>
            <a:r>
              <a:rPr lang="pt-BR"/>
              <a:t> = </a:t>
            </a:r>
            <a:r>
              <a:rPr lang="pt-BR" err="1"/>
              <a:t>temp_rec</a:t>
            </a:r>
            <a:r>
              <a:rPr lang="pt-BR"/>
              <a:t>;</a:t>
            </a:r>
          </a:p>
          <a:p>
            <a:r>
              <a:rPr lang="pt-BR"/>
              <a:t>    }</a:t>
            </a:r>
          </a:p>
          <a:p>
            <a:r>
              <a:rPr lang="pt-BR"/>
              <a:t>  }</a:t>
            </a:r>
          </a:p>
          <a:p>
            <a:r>
              <a:rPr lang="pt-BR"/>
              <a:t>  </a:t>
            </a:r>
            <a:r>
              <a:rPr lang="pt-BR" err="1"/>
              <a:t>return</a:t>
            </a:r>
            <a:r>
              <a:rPr lang="pt-BR"/>
              <a:t> </a:t>
            </a:r>
            <a:r>
              <a:rPr lang="pt-BR" err="1"/>
              <a:t>hit_anything</a:t>
            </a:r>
            <a:r>
              <a:rPr lang="pt-BR"/>
              <a:t>;</a:t>
            </a:r>
          </a:p>
          <a:p>
            <a:r>
              <a:rPr lang="pt-BR"/>
              <a:t>}</a:t>
            </a:r>
          </a:p>
          <a:p>
            <a:endParaRPr lang="pt-BR"/>
          </a:p>
          <a:p>
            <a:r>
              <a:rPr lang="pt-BR"/>
              <a:t>vec3 </a:t>
            </a:r>
            <a:r>
              <a:rPr lang="pt-BR" err="1"/>
              <a:t>frand</a:t>
            </a:r>
            <a:r>
              <a:rPr lang="pt-BR"/>
              <a:t>;</a:t>
            </a:r>
          </a:p>
          <a:p>
            <a:r>
              <a:rPr lang="pt-BR"/>
              <a:t>vec3 </a:t>
            </a:r>
            <a:r>
              <a:rPr lang="pt-BR" err="1"/>
              <a:t>rand</a:t>
            </a:r>
            <a:r>
              <a:rPr lang="pt-BR"/>
              <a:t> = vec3(0.5, 0.5, 0.5);</a:t>
            </a:r>
          </a:p>
          <a:p>
            <a:r>
              <a:rPr lang="pt-BR"/>
              <a:t>vec2 rand2(){ </a:t>
            </a:r>
          </a:p>
          <a:p>
            <a:r>
              <a:rPr lang="pt-BR"/>
              <a:t>  vec3 </a:t>
            </a:r>
            <a:r>
              <a:rPr lang="pt-BR" err="1"/>
              <a:t>rand</a:t>
            </a:r>
            <a:r>
              <a:rPr lang="pt-BR"/>
              <a:t> = vec3(</a:t>
            </a:r>
          </a:p>
          <a:p>
            <a:r>
              <a:rPr lang="pt-BR"/>
              <a:t>    </a:t>
            </a:r>
            <a:r>
              <a:rPr lang="pt-BR" err="1"/>
              <a:t>mod</a:t>
            </a:r>
            <a:r>
              <a:rPr lang="pt-BR"/>
              <a:t>(</a:t>
            </a:r>
            <a:r>
              <a:rPr lang="pt-BR" err="1"/>
              <a:t>rand.y</a:t>
            </a:r>
            <a:r>
              <a:rPr lang="pt-BR"/>
              <a:t>*(195.1*frand.z+371.2*frand.x+508.3*</a:t>
            </a:r>
            <a:r>
              <a:rPr lang="pt-BR" err="1"/>
              <a:t>frand.y</a:t>
            </a:r>
            <a:r>
              <a:rPr lang="pt-BR"/>
              <a:t>), 1.0),</a:t>
            </a:r>
          </a:p>
          <a:p>
            <a:r>
              <a:rPr lang="pt-BR"/>
              <a:t>    </a:t>
            </a:r>
            <a:r>
              <a:rPr lang="pt-BR" err="1"/>
              <a:t>mod</a:t>
            </a:r>
            <a:r>
              <a:rPr lang="pt-BR"/>
              <a:t>(</a:t>
            </a:r>
            <a:r>
              <a:rPr lang="pt-BR" err="1"/>
              <a:t>rand.x</a:t>
            </a:r>
            <a:r>
              <a:rPr lang="pt-BR"/>
              <a:t>*(573.9*frand.z+736.4*frand.y+914.5*</a:t>
            </a:r>
            <a:r>
              <a:rPr lang="pt-BR" err="1"/>
              <a:t>frand.x</a:t>
            </a:r>
            <a:r>
              <a:rPr lang="pt-BR"/>
              <a:t>), 1.0),</a:t>
            </a:r>
          </a:p>
          <a:p>
            <a:r>
              <a:rPr lang="pt-BR"/>
              <a:t>    </a:t>
            </a:r>
            <a:r>
              <a:rPr lang="pt-BR" err="1"/>
              <a:t>rand.z</a:t>
            </a:r>
            <a:endParaRPr lang="pt-BR"/>
          </a:p>
          <a:p>
            <a:r>
              <a:rPr lang="pt-BR"/>
              <a:t>  );</a:t>
            </a:r>
          </a:p>
          <a:p>
            <a:r>
              <a:rPr lang="pt-BR"/>
              <a:t>  </a:t>
            </a:r>
            <a:r>
              <a:rPr lang="pt-BR" err="1"/>
              <a:t>return</a:t>
            </a:r>
            <a:r>
              <a:rPr lang="pt-BR"/>
              <a:t> </a:t>
            </a:r>
            <a:r>
              <a:rPr lang="pt-BR" err="1"/>
              <a:t>fract</a:t>
            </a:r>
            <a:r>
              <a:rPr lang="pt-BR"/>
              <a:t>(</a:t>
            </a:r>
            <a:r>
              <a:rPr lang="pt-BR" err="1"/>
              <a:t>rand</a:t>
            </a:r>
            <a:r>
              <a:rPr lang="pt-BR"/>
              <a:t>).xy-0.5;</a:t>
            </a:r>
          </a:p>
          <a:p>
            <a:r>
              <a:rPr lang="pt-BR"/>
              <a:t>}</a:t>
            </a:r>
          </a:p>
          <a:p>
            <a:endParaRPr lang="pt-BR"/>
          </a:p>
          <a:p>
            <a:r>
              <a:rPr lang="pt-BR"/>
              <a:t>vec3 </a:t>
            </a:r>
            <a:r>
              <a:rPr lang="pt-BR" err="1"/>
              <a:t>random_in_unit_sphere</a:t>
            </a:r>
            <a:r>
              <a:rPr lang="pt-BR"/>
              <a:t>(){ </a:t>
            </a:r>
          </a:p>
          <a:p>
            <a:r>
              <a:rPr lang="pt-BR"/>
              <a:t>  </a:t>
            </a:r>
            <a:r>
              <a:rPr lang="pt-BR" err="1"/>
              <a:t>rand</a:t>
            </a:r>
            <a:r>
              <a:rPr lang="pt-BR"/>
              <a:t> = vec3(</a:t>
            </a:r>
          </a:p>
          <a:p>
            <a:r>
              <a:rPr lang="pt-BR"/>
              <a:t>    </a:t>
            </a:r>
            <a:r>
              <a:rPr lang="pt-BR" err="1"/>
              <a:t>mod</a:t>
            </a:r>
            <a:r>
              <a:rPr lang="pt-BR"/>
              <a:t>(</a:t>
            </a:r>
            <a:r>
              <a:rPr lang="pt-BR" err="1"/>
              <a:t>rand.z</a:t>
            </a:r>
            <a:r>
              <a:rPr lang="pt-BR"/>
              <a:t>*((57.1*</a:t>
            </a:r>
            <a:r>
              <a:rPr lang="pt-BR" err="1"/>
              <a:t>frand.z</a:t>
            </a:r>
            <a:r>
              <a:rPr lang="pt-BR"/>
              <a:t>)+(57.1*</a:t>
            </a:r>
            <a:r>
              <a:rPr lang="pt-BR" err="1"/>
              <a:t>frand.x</a:t>
            </a:r>
            <a:r>
              <a:rPr lang="pt-BR"/>
              <a:t>)+(759.7*</a:t>
            </a:r>
            <a:r>
              <a:rPr lang="pt-BR" err="1"/>
              <a:t>frand.y</a:t>
            </a:r>
            <a:r>
              <a:rPr lang="pt-BR"/>
              <a:t>))*3.83,2.0),</a:t>
            </a:r>
          </a:p>
          <a:p>
            <a:r>
              <a:rPr lang="pt-BR"/>
              <a:t>    </a:t>
            </a:r>
            <a:r>
              <a:rPr lang="pt-BR" err="1"/>
              <a:t>mod</a:t>
            </a:r>
            <a:r>
              <a:rPr lang="pt-BR"/>
              <a:t>(</a:t>
            </a:r>
            <a:r>
              <a:rPr lang="pt-BR" err="1"/>
              <a:t>rand.x</a:t>
            </a:r>
            <a:r>
              <a:rPr lang="pt-BR"/>
              <a:t>*((41.1*</a:t>
            </a:r>
            <a:r>
              <a:rPr lang="pt-BR" err="1"/>
              <a:t>frand.z</a:t>
            </a:r>
            <a:r>
              <a:rPr lang="pt-BR"/>
              <a:t>)+(65.7*</a:t>
            </a:r>
            <a:r>
              <a:rPr lang="pt-BR" err="1"/>
              <a:t>frand.x</a:t>
            </a:r>
            <a:r>
              <a:rPr lang="pt-BR"/>
              <a:t>)+(621.9*</a:t>
            </a:r>
            <a:r>
              <a:rPr lang="pt-BR" err="1"/>
              <a:t>frand.y</a:t>
            </a:r>
            <a:r>
              <a:rPr lang="pt-BR"/>
              <a:t>))*1.57,2.0),</a:t>
            </a:r>
          </a:p>
          <a:p>
            <a:r>
              <a:rPr lang="pt-BR"/>
              <a:t>    </a:t>
            </a:r>
            <a:r>
              <a:rPr lang="pt-BR" err="1"/>
              <a:t>mod</a:t>
            </a:r>
            <a:r>
              <a:rPr lang="pt-BR"/>
              <a:t>(</a:t>
            </a:r>
            <a:r>
              <a:rPr lang="pt-BR" err="1"/>
              <a:t>rand.y</a:t>
            </a:r>
            <a:r>
              <a:rPr lang="pt-BR"/>
              <a:t>*((33.1*</a:t>
            </a:r>
            <a:r>
              <a:rPr lang="pt-BR" err="1"/>
              <a:t>frand.z</a:t>
            </a:r>
            <a:r>
              <a:rPr lang="pt-BR"/>
              <a:t>)+(45.3*</a:t>
            </a:r>
            <a:r>
              <a:rPr lang="pt-BR" err="1"/>
              <a:t>frand.x</a:t>
            </a:r>
            <a:r>
              <a:rPr lang="pt-BR"/>
              <a:t>)+(557.2*</a:t>
            </a:r>
            <a:r>
              <a:rPr lang="pt-BR" err="1"/>
              <a:t>frand.y</a:t>
            </a:r>
            <a:r>
              <a:rPr lang="pt-BR"/>
              <a:t>))*2.34,2.0)</a:t>
            </a:r>
          </a:p>
          <a:p>
            <a:r>
              <a:rPr lang="pt-BR"/>
              <a:t>  );</a:t>
            </a:r>
          </a:p>
          <a:p>
            <a:r>
              <a:rPr lang="pt-BR"/>
              <a:t>  </a:t>
            </a:r>
            <a:r>
              <a:rPr lang="pt-BR" err="1"/>
              <a:t>return</a:t>
            </a:r>
            <a:r>
              <a:rPr lang="pt-BR"/>
              <a:t>(rand-vec3(1.0));</a:t>
            </a:r>
          </a:p>
          <a:p>
            <a:r>
              <a:rPr lang="pt-BR"/>
              <a:t>}</a:t>
            </a:r>
          </a:p>
          <a:p>
            <a:endParaRPr lang="pt-BR"/>
          </a:p>
          <a:p>
            <a:r>
              <a:rPr lang="pt-BR"/>
              <a:t>Ray </a:t>
            </a:r>
            <a:r>
              <a:rPr lang="pt-BR" err="1"/>
              <a:t>get_ray</a:t>
            </a:r>
            <a:r>
              <a:rPr lang="pt-BR"/>
              <a:t>(vec2 </a:t>
            </a:r>
            <a:r>
              <a:rPr lang="pt-BR" err="1"/>
              <a:t>uv</a:t>
            </a:r>
            <a:r>
              <a:rPr lang="pt-BR"/>
              <a:t>) {</a:t>
            </a:r>
          </a:p>
          <a:p>
            <a:r>
              <a:rPr lang="pt-BR"/>
              <a:t>  </a:t>
            </a:r>
            <a:r>
              <a:rPr lang="pt-BR" err="1"/>
              <a:t>float</a:t>
            </a:r>
            <a:r>
              <a:rPr lang="pt-BR"/>
              <a:t> </a:t>
            </a:r>
            <a:r>
              <a:rPr lang="pt-BR" err="1"/>
              <a:t>aspect</a:t>
            </a:r>
            <a:r>
              <a:rPr lang="pt-BR"/>
              <a:t> = </a:t>
            </a:r>
            <a:r>
              <a:rPr lang="pt-BR" err="1"/>
              <a:t>iResolution.x</a:t>
            </a:r>
            <a:r>
              <a:rPr lang="pt-BR"/>
              <a:t>/</a:t>
            </a:r>
            <a:r>
              <a:rPr lang="pt-BR" err="1"/>
              <a:t>iResolution.y</a:t>
            </a:r>
            <a:r>
              <a:rPr lang="pt-BR"/>
              <a:t>;</a:t>
            </a:r>
          </a:p>
          <a:p>
            <a:r>
              <a:rPr lang="pt-BR"/>
              <a:t>  vec3 </a:t>
            </a:r>
            <a:r>
              <a:rPr lang="pt-BR" err="1"/>
              <a:t>lower_left_corner</a:t>
            </a:r>
            <a:r>
              <a:rPr lang="pt-BR"/>
              <a:t> = vec3(-1.0*aspect,-1.0, -1.0);</a:t>
            </a:r>
          </a:p>
          <a:p>
            <a:r>
              <a:rPr lang="pt-BR"/>
              <a:t>  vec3 horizontal = vec3(2.0*</a:t>
            </a:r>
            <a:r>
              <a:rPr lang="pt-BR" err="1"/>
              <a:t>aspect</a:t>
            </a:r>
            <a:r>
              <a:rPr lang="pt-BR"/>
              <a:t>, 0.0, 0.0);</a:t>
            </a:r>
          </a:p>
          <a:p>
            <a:r>
              <a:rPr lang="pt-BR"/>
              <a:t>  vec3 vertical = vec3(0.0,2.0, 0.0);</a:t>
            </a:r>
          </a:p>
          <a:p>
            <a:r>
              <a:rPr lang="pt-BR"/>
              <a:t>  </a:t>
            </a:r>
          </a:p>
          <a:p>
            <a:r>
              <a:rPr lang="pt-BR"/>
              <a:t>  Ray </a:t>
            </a:r>
            <a:r>
              <a:rPr lang="pt-BR" err="1"/>
              <a:t>r</a:t>
            </a:r>
            <a:r>
              <a:rPr lang="pt-BR"/>
              <a:t> = Ray(vec3(0,0,0), </a:t>
            </a:r>
            <a:r>
              <a:rPr lang="pt-BR" err="1"/>
              <a:t>lower_left_corner+uv.x</a:t>
            </a:r>
            <a:r>
              <a:rPr lang="pt-BR"/>
              <a:t>*</a:t>
            </a:r>
            <a:r>
              <a:rPr lang="pt-BR" err="1"/>
              <a:t>horizontal+uv.y</a:t>
            </a:r>
            <a:r>
              <a:rPr lang="pt-BR"/>
              <a:t>*vertical); </a:t>
            </a:r>
          </a:p>
          <a:p>
            <a:r>
              <a:rPr lang="pt-BR"/>
              <a:t>  </a:t>
            </a:r>
            <a:r>
              <a:rPr lang="pt-BR" err="1"/>
              <a:t>return</a:t>
            </a:r>
            <a:r>
              <a:rPr lang="pt-BR"/>
              <a:t> </a:t>
            </a:r>
            <a:r>
              <a:rPr lang="pt-BR" err="1"/>
              <a:t>r</a:t>
            </a:r>
            <a:r>
              <a:rPr lang="pt-BR"/>
              <a:t>;</a:t>
            </a:r>
          </a:p>
          <a:p>
            <a:r>
              <a:rPr lang="pt-BR"/>
              <a:t>}</a:t>
            </a:r>
          </a:p>
          <a:p>
            <a:endParaRPr lang="pt-BR"/>
          </a:p>
          <a:p>
            <a:r>
              <a:rPr lang="pt-BR" err="1"/>
              <a:t>const</a:t>
            </a:r>
            <a:r>
              <a:rPr lang="pt-BR"/>
              <a:t> </a:t>
            </a:r>
            <a:r>
              <a:rPr lang="pt-BR" err="1"/>
              <a:t>int</a:t>
            </a:r>
            <a:r>
              <a:rPr lang="pt-BR"/>
              <a:t> </a:t>
            </a:r>
            <a:r>
              <a:rPr lang="pt-BR" err="1"/>
              <a:t>max_depth</a:t>
            </a:r>
            <a:r>
              <a:rPr lang="pt-BR"/>
              <a:t> = 10;</a:t>
            </a:r>
          </a:p>
          <a:p>
            <a:r>
              <a:rPr lang="pt-BR"/>
              <a:t>vec3 color(Ray </a:t>
            </a:r>
            <a:r>
              <a:rPr lang="pt-BR" err="1"/>
              <a:t>r</a:t>
            </a:r>
            <a:r>
              <a:rPr lang="pt-BR"/>
              <a:t>){</a:t>
            </a:r>
          </a:p>
          <a:p>
            <a:r>
              <a:rPr lang="pt-BR"/>
              <a:t>  </a:t>
            </a:r>
            <a:r>
              <a:rPr lang="pt-BR" err="1"/>
              <a:t>hit_record</a:t>
            </a:r>
            <a:r>
              <a:rPr lang="pt-BR"/>
              <a:t> </a:t>
            </a:r>
            <a:r>
              <a:rPr lang="pt-BR" err="1"/>
              <a:t>rec</a:t>
            </a:r>
            <a:r>
              <a:rPr lang="pt-BR"/>
              <a:t>;</a:t>
            </a:r>
          </a:p>
          <a:p>
            <a:r>
              <a:rPr lang="pt-BR"/>
              <a:t>  vec3 </a:t>
            </a:r>
            <a:r>
              <a:rPr lang="pt-BR" err="1"/>
              <a:t>col</a:t>
            </a:r>
            <a:r>
              <a:rPr lang="pt-BR"/>
              <a:t> = vec3(1.0);</a:t>
            </a:r>
          </a:p>
          <a:p>
            <a:r>
              <a:rPr lang="pt-BR"/>
              <a:t>  Ray raio = </a:t>
            </a:r>
            <a:r>
              <a:rPr lang="pt-BR" err="1"/>
              <a:t>r</a:t>
            </a:r>
            <a:r>
              <a:rPr lang="pt-BR"/>
              <a:t>;</a:t>
            </a:r>
          </a:p>
          <a:p>
            <a:r>
              <a:rPr lang="pt-BR"/>
              <a:t>  for(</a:t>
            </a:r>
            <a:r>
              <a:rPr lang="pt-BR" err="1"/>
              <a:t>int</a:t>
            </a:r>
            <a:r>
              <a:rPr lang="pt-BR"/>
              <a:t> </a:t>
            </a:r>
            <a:r>
              <a:rPr lang="pt-BR" err="1"/>
              <a:t>i</a:t>
            </a:r>
            <a:r>
              <a:rPr lang="pt-BR"/>
              <a:t>=0; </a:t>
            </a:r>
            <a:r>
              <a:rPr lang="pt-BR" err="1"/>
              <a:t>i</a:t>
            </a:r>
            <a:r>
              <a:rPr lang="pt-BR"/>
              <a:t> &lt; </a:t>
            </a:r>
            <a:r>
              <a:rPr lang="pt-BR" err="1"/>
              <a:t>max_depth</a:t>
            </a:r>
            <a:r>
              <a:rPr lang="pt-BR"/>
              <a:t>; </a:t>
            </a:r>
            <a:r>
              <a:rPr lang="pt-BR" err="1"/>
              <a:t>i</a:t>
            </a:r>
            <a:r>
              <a:rPr lang="pt-BR"/>
              <a:t>++){</a:t>
            </a:r>
          </a:p>
          <a:p>
            <a:r>
              <a:rPr lang="pt-BR"/>
              <a:t>    </a:t>
            </a:r>
            <a:r>
              <a:rPr lang="pt-BR" err="1"/>
              <a:t>if</a:t>
            </a:r>
            <a:r>
              <a:rPr lang="pt-BR"/>
              <a:t>(</a:t>
            </a:r>
            <a:r>
              <a:rPr lang="pt-BR" err="1"/>
              <a:t>hitable_list</a:t>
            </a:r>
            <a:r>
              <a:rPr lang="pt-BR"/>
              <a:t>(raio, 0.0001, 100.0, </a:t>
            </a:r>
            <a:r>
              <a:rPr lang="pt-BR" err="1"/>
              <a:t>rec</a:t>
            </a:r>
            <a:r>
              <a:rPr lang="pt-BR"/>
              <a:t>)) {</a:t>
            </a:r>
          </a:p>
          <a:p>
            <a:r>
              <a:rPr lang="pt-BR"/>
              <a:t>      vec3 target = </a:t>
            </a:r>
            <a:r>
              <a:rPr lang="pt-BR" err="1"/>
              <a:t>rec.p</a:t>
            </a:r>
            <a:r>
              <a:rPr lang="pt-BR"/>
              <a:t> + </a:t>
            </a:r>
            <a:r>
              <a:rPr lang="pt-BR" err="1"/>
              <a:t>rec.normal</a:t>
            </a:r>
            <a:r>
              <a:rPr lang="pt-BR"/>
              <a:t> + </a:t>
            </a:r>
            <a:r>
              <a:rPr lang="pt-BR" err="1"/>
              <a:t>random_in_unit_sphere</a:t>
            </a:r>
            <a:r>
              <a:rPr lang="pt-BR"/>
              <a:t>();</a:t>
            </a:r>
          </a:p>
          <a:p>
            <a:r>
              <a:rPr lang="pt-BR"/>
              <a:t>      </a:t>
            </a:r>
            <a:r>
              <a:rPr lang="pt-BR" err="1"/>
              <a:t>col</a:t>
            </a:r>
            <a:r>
              <a:rPr lang="pt-BR"/>
              <a:t> *= 0.5;</a:t>
            </a:r>
          </a:p>
          <a:p>
            <a:r>
              <a:rPr lang="pt-BR"/>
              <a:t>      raio = Ray(</a:t>
            </a:r>
            <a:r>
              <a:rPr lang="pt-BR" err="1"/>
              <a:t>rec.p</a:t>
            </a:r>
            <a:r>
              <a:rPr lang="pt-BR"/>
              <a:t>, target - </a:t>
            </a:r>
            <a:r>
              <a:rPr lang="pt-BR" err="1"/>
              <a:t>rec.p</a:t>
            </a:r>
            <a:r>
              <a:rPr lang="pt-BR"/>
              <a:t>);</a:t>
            </a:r>
          </a:p>
          <a:p>
            <a:r>
              <a:rPr lang="pt-BR"/>
              <a:t>    } </a:t>
            </a:r>
            <a:r>
              <a:rPr lang="pt-BR" err="1"/>
              <a:t>else</a:t>
            </a:r>
            <a:r>
              <a:rPr lang="pt-BR"/>
              <a:t> {</a:t>
            </a:r>
          </a:p>
          <a:p>
            <a:r>
              <a:rPr lang="pt-BR"/>
              <a:t>      vec3 </a:t>
            </a:r>
            <a:r>
              <a:rPr lang="pt-BR" err="1"/>
              <a:t>unit_direction</a:t>
            </a:r>
            <a:r>
              <a:rPr lang="pt-BR"/>
              <a:t> = normalize(</a:t>
            </a:r>
            <a:r>
              <a:rPr lang="pt-BR" err="1"/>
              <a:t>r.direction</a:t>
            </a:r>
            <a:r>
              <a:rPr lang="pt-BR"/>
              <a:t>);</a:t>
            </a:r>
          </a:p>
          <a:p>
            <a:r>
              <a:rPr lang="pt-BR"/>
              <a:t>      </a:t>
            </a:r>
            <a:r>
              <a:rPr lang="pt-BR" err="1"/>
              <a:t>float</a:t>
            </a:r>
            <a:r>
              <a:rPr lang="pt-BR"/>
              <a:t> </a:t>
            </a:r>
            <a:r>
              <a:rPr lang="pt-BR" err="1"/>
              <a:t>t</a:t>
            </a:r>
            <a:r>
              <a:rPr lang="pt-BR"/>
              <a:t> = 0.5 * (</a:t>
            </a:r>
            <a:r>
              <a:rPr lang="pt-BR" err="1"/>
              <a:t>unit_direction.y</a:t>
            </a:r>
            <a:r>
              <a:rPr lang="pt-BR"/>
              <a:t> + 1.0);</a:t>
            </a:r>
          </a:p>
          <a:p>
            <a:r>
              <a:rPr lang="pt-BR"/>
              <a:t>      </a:t>
            </a:r>
            <a:r>
              <a:rPr lang="pt-BR" err="1"/>
              <a:t>col</a:t>
            </a:r>
            <a:r>
              <a:rPr lang="pt-BR"/>
              <a:t> *= mix(vec3(1.0), vec3(0.5,0.7,1.0), </a:t>
            </a:r>
            <a:r>
              <a:rPr lang="pt-BR" err="1"/>
              <a:t>t</a:t>
            </a:r>
            <a:r>
              <a:rPr lang="pt-BR"/>
              <a:t>);</a:t>
            </a:r>
          </a:p>
          <a:p>
            <a:r>
              <a:rPr lang="pt-BR"/>
              <a:t>      </a:t>
            </a:r>
            <a:r>
              <a:rPr lang="pt-BR" err="1"/>
              <a:t>return</a:t>
            </a:r>
            <a:r>
              <a:rPr lang="pt-BR"/>
              <a:t> </a:t>
            </a:r>
            <a:r>
              <a:rPr lang="pt-BR" err="1"/>
              <a:t>col</a:t>
            </a:r>
            <a:r>
              <a:rPr lang="pt-BR"/>
              <a:t>;</a:t>
            </a:r>
          </a:p>
          <a:p>
            <a:r>
              <a:rPr lang="pt-BR"/>
              <a:t>    }</a:t>
            </a:r>
          </a:p>
          <a:p>
            <a:r>
              <a:rPr lang="pt-BR"/>
              <a:t>  }</a:t>
            </a:r>
          </a:p>
          <a:p>
            <a:r>
              <a:rPr lang="pt-BR"/>
              <a:t>  </a:t>
            </a:r>
            <a:r>
              <a:rPr lang="pt-BR" err="1"/>
              <a:t>return</a:t>
            </a:r>
            <a:r>
              <a:rPr lang="pt-BR"/>
              <a:t> </a:t>
            </a:r>
            <a:r>
              <a:rPr lang="pt-BR" err="1"/>
              <a:t>col</a:t>
            </a:r>
            <a:r>
              <a:rPr lang="pt-BR"/>
              <a:t>;</a:t>
            </a:r>
          </a:p>
          <a:p>
            <a:r>
              <a:rPr lang="pt-BR"/>
              <a:t>}</a:t>
            </a:r>
          </a:p>
          <a:p>
            <a:endParaRPr lang="pt-BR"/>
          </a:p>
          <a:p>
            <a:endParaRPr lang="pt-BR"/>
          </a:p>
          <a:p>
            <a:r>
              <a:rPr lang="pt-BR" err="1"/>
              <a:t>const</a:t>
            </a:r>
            <a:r>
              <a:rPr lang="pt-BR"/>
              <a:t> </a:t>
            </a:r>
            <a:r>
              <a:rPr lang="pt-BR" err="1"/>
              <a:t>float</a:t>
            </a:r>
            <a:r>
              <a:rPr lang="pt-BR"/>
              <a:t> </a:t>
            </a:r>
            <a:r>
              <a:rPr lang="pt-BR" err="1"/>
              <a:t>samples_per_pixel</a:t>
            </a:r>
            <a:r>
              <a:rPr lang="pt-BR"/>
              <a:t> = 100.0;</a:t>
            </a:r>
          </a:p>
          <a:p>
            <a:r>
              <a:rPr lang="pt-BR" err="1"/>
              <a:t>void</a:t>
            </a:r>
            <a:r>
              <a:rPr lang="pt-BR"/>
              <a:t> </a:t>
            </a:r>
            <a:r>
              <a:rPr lang="pt-BR" err="1"/>
              <a:t>mainImage</a:t>
            </a:r>
            <a:r>
              <a:rPr lang="pt-BR"/>
              <a:t>( out vec4 </a:t>
            </a:r>
            <a:r>
              <a:rPr lang="pt-BR" err="1"/>
              <a:t>fragColor</a:t>
            </a:r>
            <a:r>
              <a:rPr lang="pt-BR"/>
              <a:t>, in vec2 </a:t>
            </a:r>
            <a:r>
              <a:rPr lang="pt-BR" err="1"/>
              <a:t>fragCoord</a:t>
            </a:r>
            <a:r>
              <a:rPr lang="pt-BR"/>
              <a:t> ) {</a:t>
            </a:r>
          </a:p>
          <a:p>
            <a:r>
              <a:rPr lang="pt-BR"/>
              <a:t>  vec2 </a:t>
            </a:r>
            <a:r>
              <a:rPr lang="pt-BR" err="1"/>
              <a:t>uv</a:t>
            </a:r>
            <a:r>
              <a:rPr lang="pt-BR"/>
              <a:t> = </a:t>
            </a:r>
            <a:r>
              <a:rPr lang="pt-BR" err="1"/>
              <a:t>fragCoord</a:t>
            </a:r>
            <a:r>
              <a:rPr lang="pt-BR"/>
              <a:t>/</a:t>
            </a:r>
            <a:r>
              <a:rPr lang="pt-BR" err="1"/>
              <a:t>iResolution.xy</a:t>
            </a:r>
            <a:r>
              <a:rPr lang="pt-BR"/>
              <a:t>;</a:t>
            </a:r>
          </a:p>
          <a:p>
            <a:r>
              <a:rPr lang="pt-BR"/>
              <a:t>  vec3 </a:t>
            </a:r>
            <a:r>
              <a:rPr lang="pt-BR" err="1"/>
              <a:t>col</a:t>
            </a:r>
            <a:r>
              <a:rPr lang="pt-BR"/>
              <a:t> = vec3(0.0);</a:t>
            </a:r>
          </a:p>
          <a:p>
            <a:r>
              <a:rPr lang="pt-BR"/>
              <a:t>  for(</a:t>
            </a:r>
            <a:r>
              <a:rPr lang="pt-BR" err="1"/>
              <a:t>float</a:t>
            </a:r>
            <a:r>
              <a:rPr lang="pt-BR"/>
              <a:t> </a:t>
            </a:r>
            <a:r>
              <a:rPr lang="pt-BR" err="1"/>
              <a:t>s</a:t>
            </a:r>
            <a:r>
              <a:rPr lang="pt-BR"/>
              <a:t>=0.0; </a:t>
            </a:r>
            <a:r>
              <a:rPr lang="pt-BR" err="1"/>
              <a:t>s</a:t>
            </a:r>
            <a:r>
              <a:rPr lang="pt-BR"/>
              <a:t>&lt;</a:t>
            </a:r>
            <a:r>
              <a:rPr lang="pt-BR" err="1"/>
              <a:t>samples_per_pixel</a:t>
            </a:r>
            <a:r>
              <a:rPr lang="pt-BR"/>
              <a:t>; ++</a:t>
            </a:r>
            <a:r>
              <a:rPr lang="pt-BR" err="1"/>
              <a:t>s</a:t>
            </a:r>
            <a:r>
              <a:rPr lang="pt-BR"/>
              <a:t>) {</a:t>
            </a:r>
          </a:p>
          <a:p>
            <a:r>
              <a:rPr lang="pt-BR"/>
              <a:t>      </a:t>
            </a:r>
            <a:r>
              <a:rPr lang="pt-BR" err="1"/>
              <a:t>frand</a:t>
            </a:r>
            <a:r>
              <a:rPr lang="pt-BR"/>
              <a:t> = vec3(</a:t>
            </a:r>
            <a:r>
              <a:rPr lang="pt-BR" err="1"/>
              <a:t>fragCoord.xy</a:t>
            </a:r>
            <a:r>
              <a:rPr lang="pt-BR"/>
              <a:t>, </a:t>
            </a:r>
            <a:r>
              <a:rPr lang="pt-BR" err="1"/>
              <a:t>s</a:t>
            </a:r>
            <a:r>
              <a:rPr lang="pt-BR"/>
              <a:t>);</a:t>
            </a:r>
          </a:p>
          <a:p>
            <a:r>
              <a:rPr lang="pt-BR"/>
              <a:t>      vec2 delta;</a:t>
            </a:r>
          </a:p>
          <a:p>
            <a:r>
              <a:rPr lang="pt-BR"/>
              <a:t>      delta = rand2() / </a:t>
            </a:r>
            <a:r>
              <a:rPr lang="pt-BR" err="1"/>
              <a:t>iResolution.xy</a:t>
            </a:r>
            <a:r>
              <a:rPr lang="pt-BR"/>
              <a:t>;</a:t>
            </a:r>
          </a:p>
          <a:p>
            <a:r>
              <a:rPr lang="pt-BR"/>
              <a:t>      Ray </a:t>
            </a:r>
            <a:r>
              <a:rPr lang="pt-BR" err="1"/>
              <a:t>r</a:t>
            </a:r>
            <a:r>
              <a:rPr lang="pt-BR"/>
              <a:t> = </a:t>
            </a:r>
            <a:r>
              <a:rPr lang="pt-BR" err="1"/>
              <a:t>get_ray</a:t>
            </a:r>
            <a:r>
              <a:rPr lang="pt-BR"/>
              <a:t>(</a:t>
            </a:r>
            <a:r>
              <a:rPr lang="pt-BR" err="1"/>
              <a:t>uv+delta</a:t>
            </a:r>
            <a:r>
              <a:rPr lang="pt-BR"/>
              <a:t>);</a:t>
            </a:r>
          </a:p>
          <a:p>
            <a:r>
              <a:rPr lang="pt-BR"/>
              <a:t>      </a:t>
            </a:r>
            <a:r>
              <a:rPr lang="pt-BR" err="1"/>
              <a:t>col</a:t>
            </a:r>
            <a:r>
              <a:rPr lang="pt-BR"/>
              <a:t> += color(</a:t>
            </a:r>
            <a:r>
              <a:rPr lang="pt-BR" err="1"/>
              <a:t>r</a:t>
            </a:r>
            <a:r>
              <a:rPr lang="pt-BR"/>
              <a:t>);</a:t>
            </a:r>
          </a:p>
          <a:p>
            <a:r>
              <a:rPr lang="pt-BR"/>
              <a:t>  }</a:t>
            </a:r>
          </a:p>
          <a:p>
            <a:r>
              <a:rPr lang="pt-BR"/>
              <a:t>  </a:t>
            </a:r>
            <a:r>
              <a:rPr lang="pt-BR" err="1"/>
              <a:t>col</a:t>
            </a:r>
            <a:r>
              <a:rPr lang="pt-BR"/>
              <a:t> /= </a:t>
            </a:r>
            <a:r>
              <a:rPr lang="pt-BR" err="1"/>
              <a:t>samples_per_pixel</a:t>
            </a:r>
            <a:r>
              <a:rPr lang="pt-BR"/>
              <a:t>;</a:t>
            </a:r>
          </a:p>
          <a:p>
            <a:r>
              <a:rPr lang="pt-BR"/>
              <a:t>  </a:t>
            </a:r>
            <a:r>
              <a:rPr lang="pt-BR" err="1"/>
              <a:t>float</a:t>
            </a:r>
            <a:r>
              <a:rPr lang="pt-BR"/>
              <a:t> </a:t>
            </a:r>
            <a:r>
              <a:rPr lang="pt-BR" err="1"/>
              <a:t>gamma</a:t>
            </a:r>
            <a:r>
              <a:rPr lang="pt-BR"/>
              <a:t> = 2.0;</a:t>
            </a:r>
          </a:p>
          <a:p>
            <a:r>
              <a:rPr lang="pt-BR"/>
              <a:t>  </a:t>
            </a:r>
            <a:r>
              <a:rPr lang="pt-BR" err="1"/>
              <a:t>col</a:t>
            </a:r>
            <a:r>
              <a:rPr lang="pt-BR"/>
              <a:t> = </a:t>
            </a:r>
            <a:r>
              <a:rPr lang="pt-BR" err="1"/>
              <a:t>pow</a:t>
            </a:r>
            <a:r>
              <a:rPr lang="pt-BR"/>
              <a:t>(</a:t>
            </a:r>
            <a:r>
              <a:rPr lang="pt-BR" err="1"/>
              <a:t>col</a:t>
            </a:r>
            <a:r>
              <a:rPr lang="pt-BR"/>
              <a:t>, vec3(1.0/</a:t>
            </a:r>
            <a:r>
              <a:rPr lang="pt-BR" err="1"/>
              <a:t>gamma</a:t>
            </a:r>
            <a:r>
              <a:rPr lang="pt-BR"/>
              <a:t>));</a:t>
            </a:r>
          </a:p>
          <a:p>
            <a:r>
              <a:rPr lang="pt-BR"/>
              <a:t>  </a:t>
            </a:r>
            <a:r>
              <a:rPr lang="pt-BR" err="1"/>
              <a:t>fragColor</a:t>
            </a:r>
            <a:r>
              <a:rPr lang="pt-BR"/>
              <a:t> = vec4(</a:t>
            </a:r>
            <a:r>
              <a:rPr lang="pt-BR" err="1"/>
              <a:t>col</a:t>
            </a:r>
            <a:r>
              <a:rPr lang="pt-BR"/>
              <a:t>, 1.0);</a:t>
            </a:r>
          </a:p>
          <a:p>
            <a:r>
              <a:rPr lang="pt-BR"/>
              <a:t>}</a:t>
            </a:r>
          </a:p>
          <a:p>
            <a:endParaRPr lang="pt-B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49</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622588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ae391e9fa_0_1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ae391e9fa_0_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fae391e9fa_0_1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50</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ae391e9fa_0_19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ae391e9fa_0_1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struct Ray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origin, direction;</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struct </a:t>
            </a:r>
            <a:r>
              <a:rPr lang="en-US" sz="1350" b="1" err="1">
                <a:solidFill>
                  <a:srgbClr val="555555"/>
                </a:solidFill>
                <a:latin typeface="Verdana"/>
                <a:ea typeface="Verdana"/>
                <a:cs typeface="Verdana"/>
                <a:sym typeface="Verdana"/>
              </a:rPr>
              <a:t>hit_record</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p, normal;</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struct Sphere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center;</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radius;</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a:t>
            </a:r>
            <a:r>
              <a:rPr lang="en-US" sz="1350" b="1" err="1">
                <a:solidFill>
                  <a:srgbClr val="555555"/>
                </a:solidFill>
                <a:latin typeface="Verdana"/>
                <a:ea typeface="Verdana"/>
                <a:cs typeface="Verdana"/>
                <a:sym typeface="Verdana"/>
              </a:rPr>
              <a:t>point_at_parameter</a:t>
            </a:r>
            <a:r>
              <a:rPr lang="en-US" sz="1350" b="1">
                <a:solidFill>
                  <a:srgbClr val="555555"/>
                </a:solidFill>
                <a:latin typeface="Verdana"/>
                <a:ea typeface="Verdana"/>
                <a:cs typeface="Verdana"/>
                <a:sym typeface="Verdana"/>
              </a:rPr>
              <a:t>(Ray r, float 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a:t>
            </a:r>
            <a:r>
              <a:rPr lang="en-US" sz="1350" b="1" err="1">
                <a:solidFill>
                  <a:srgbClr val="555555"/>
                </a:solidFill>
                <a:latin typeface="Verdana"/>
                <a:ea typeface="Verdana"/>
                <a:cs typeface="Verdana"/>
                <a:sym typeface="Verdana"/>
              </a:rPr>
              <a:t>r.origin</a:t>
            </a:r>
            <a:r>
              <a:rPr lang="en-US" sz="1350" b="1">
                <a:solidFill>
                  <a:srgbClr val="555555"/>
                </a:solidFill>
                <a:latin typeface="Verdana"/>
                <a:ea typeface="Verdana"/>
                <a:cs typeface="Verdana"/>
                <a:sym typeface="Verdana"/>
              </a:rPr>
              <a:t> + t*</a:t>
            </a:r>
            <a:r>
              <a:rPr lang="en-US" sz="1350" b="1" err="1">
                <a:solidFill>
                  <a:srgbClr val="555555"/>
                </a:solidFill>
                <a:latin typeface="Verdana"/>
                <a:ea typeface="Verdana"/>
                <a:cs typeface="Verdana"/>
                <a:sym typeface="Verdana"/>
              </a:rPr>
              <a:t>r.direction</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a:t>
            </a:r>
            <a:r>
              <a:rPr lang="en-US" sz="1350" b="1" err="1">
                <a:solidFill>
                  <a:srgbClr val="555555"/>
                </a:solidFill>
                <a:latin typeface="Verdana"/>
                <a:ea typeface="Verdana"/>
                <a:cs typeface="Verdana"/>
                <a:sym typeface="Verdana"/>
              </a:rPr>
              <a:t>set_face_normal</a:t>
            </a:r>
            <a:r>
              <a:rPr lang="en-US" sz="1350" b="1">
                <a:solidFill>
                  <a:srgbClr val="555555"/>
                </a:solidFill>
                <a:latin typeface="Verdana"/>
                <a:ea typeface="Verdana"/>
                <a:cs typeface="Verdana"/>
                <a:sym typeface="Verdana"/>
              </a:rPr>
              <a:t>(Ray r, vec3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bool </a:t>
            </a:r>
            <a:r>
              <a:rPr lang="en-US" sz="1350" b="1" err="1">
                <a:solidFill>
                  <a:srgbClr val="555555"/>
                </a:solidFill>
                <a:latin typeface="Verdana"/>
                <a:ea typeface="Verdana"/>
                <a:cs typeface="Verdana"/>
                <a:sym typeface="Verdana"/>
              </a:rPr>
              <a:t>front_face</a:t>
            </a:r>
            <a:r>
              <a:rPr lang="en-US" sz="1350" b="1">
                <a:solidFill>
                  <a:srgbClr val="555555"/>
                </a:solidFill>
                <a:latin typeface="Verdana"/>
                <a:ea typeface="Verdana"/>
                <a:cs typeface="Verdana"/>
                <a:sym typeface="Verdana"/>
              </a:rPr>
              <a:t> = dot(</a:t>
            </a:r>
            <a:r>
              <a:rPr lang="en-US" sz="1350" b="1" err="1">
                <a:solidFill>
                  <a:srgbClr val="555555"/>
                </a:solidFill>
                <a:latin typeface="Verdana"/>
                <a:ea typeface="Verdana"/>
                <a:cs typeface="Verdana"/>
                <a:sym typeface="Verdana"/>
              </a:rPr>
              <a:t>r.direction</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 &lt; 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a:t>
            </a:r>
            <a:r>
              <a:rPr lang="en-US" sz="1350" b="1" err="1">
                <a:solidFill>
                  <a:srgbClr val="555555"/>
                </a:solidFill>
                <a:latin typeface="Verdana"/>
                <a:ea typeface="Verdana"/>
                <a:cs typeface="Verdana"/>
                <a:sym typeface="Verdana"/>
              </a:rPr>
              <a:t>front_face</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bool </a:t>
            </a:r>
            <a:r>
              <a:rPr lang="en-US" sz="1350" b="1" err="1">
                <a:solidFill>
                  <a:srgbClr val="555555"/>
                </a:solidFill>
                <a:latin typeface="Verdana"/>
                <a:ea typeface="Verdana"/>
                <a:cs typeface="Verdana"/>
                <a:sym typeface="Verdana"/>
              </a:rPr>
              <a:t>hit_sphere</a:t>
            </a:r>
            <a:r>
              <a:rPr lang="en-US" sz="1350" b="1">
                <a:solidFill>
                  <a:srgbClr val="555555"/>
                </a:solidFill>
                <a:latin typeface="Verdana"/>
                <a:ea typeface="Verdana"/>
                <a:cs typeface="Verdana"/>
                <a:sym typeface="Verdana"/>
              </a:rPr>
              <a:t>(Sphere s, Ray r, float </a:t>
            </a:r>
            <a:r>
              <a:rPr lang="en-US" sz="1350" b="1" err="1">
                <a:solidFill>
                  <a:srgbClr val="555555"/>
                </a:solidFill>
                <a:latin typeface="Verdana"/>
                <a:ea typeface="Verdana"/>
                <a:cs typeface="Verdana"/>
                <a:sym typeface="Verdana"/>
              </a:rPr>
              <a:t>t_min</a:t>
            </a: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t_max</a:t>
            </a:r>
            <a:r>
              <a:rPr lang="en-US" sz="1350" b="1">
                <a:solidFill>
                  <a:srgbClr val="555555"/>
                </a:solidFill>
                <a:latin typeface="Verdana"/>
                <a:ea typeface="Verdana"/>
                <a:cs typeface="Verdana"/>
                <a:sym typeface="Verdana"/>
              </a:rPr>
              <a:t>, out </a:t>
            </a:r>
            <a:r>
              <a:rPr lang="en-US" sz="1350" b="1" err="1">
                <a:solidFill>
                  <a:srgbClr val="555555"/>
                </a:solidFill>
                <a:latin typeface="Verdana"/>
                <a:ea typeface="Verdana"/>
                <a:cs typeface="Verdana"/>
                <a:sym typeface="Verdana"/>
              </a:rPr>
              <a:t>hit_record</a:t>
            </a:r>
            <a:r>
              <a:rPr lang="en-US" sz="1350" b="1">
                <a:solidFill>
                  <a:srgbClr val="555555"/>
                </a:solidFill>
                <a:latin typeface="Verdana"/>
                <a:ea typeface="Verdana"/>
                <a:cs typeface="Verdana"/>
                <a:sym typeface="Verdana"/>
              </a:rPr>
              <a:t> rec){</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a:t>
            </a:r>
            <a:r>
              <a:rPr lang="en-US" sz="1350" b="1" err="1">
                <a:solidFill>
                  <a:srgbClr val="555555"/>
                </a:solidFill>
                <a:latin typeface="Verdana"/>
                <a:ea typeface="Verdana"/>
                <a:cs typeface="Verdana"/>
                <a:sym typeface="Verdana"/>
              </a:rPr>
              <a:t>oc</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r.origin</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s.center</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 = dot(</a:t>
            </a:r>
            <a:r>
              <a:rPr lang="en-US" sz="1350" b="1" err="1">
                <a:solidFill>
                  <a:srgbClr val="555555"/>
                </a:solidFill>
                <a:latin typeface="Verdana"/>
                <a:ea typeface="Verdana"/>
                <a:cs typeface="Verdana"/>
                <a:sym typeface="Verdana"/>
              </a:rPr>
              <a:t>r.direction,r.direction</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half_b</a:t>
            </a:r>
            <a:r>
              <a:rPr lang="en-US" sz="1350" b="1">
                <a:solidFill>
                  <a:srgbClr val="555555"/>
                </a:solidFill>
                <a:latin typeface="Verdana"/>
                <a:ea typeface="Verdana"/>
                <a:cs typeface="Verdana"/>
                <a:sym typeface="Verdana"/>
              </a:rPr>
              <a:t> = dot(</a:t>
            </a:r>
            <a:r>
              <a:rPr lang="en-US" sz="1350" b="1" err="1">
                <a:solidFill>
                  <a:srgbClr val="555555"/>
                </a:solidFill>
                <a:latin typeface="Verdana"/>
                <a:ea typeface="Verdana"/>
                <a:cs typeface="Verdana"/>
                <a:sym typeface="Verdana"/>
              </a:rPr>
              <a:t>oc</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r.direction</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c = dot(</a:t>
            </a:r>
            <a:r>
              <a:rPr lang="en-US" sz="1350" b="1" err="1">
                <a:solidFill>
                  <a:srgbClr val="555555"/>
                </a:solidFill>
                <a:latin typeface="Verdana"/>
                <a:ea typeface="Verdana"/>
                <a:cs typeface="Verdana"/>
                <a:sym typeface="Verdana"/>
              </a:rPr>
              <a:t>oc,oc</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s.radius</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s.radius</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discriminat</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half_b</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half_b</a:t>
            </a:r>
            <a:r>
              <a:rPr lang="en-US" sz="1350" b="1">
                <a:solidFill>
                  <a:srgbClr val="555555"/>
                </a:solidFill>
                <a:latin typeface="Verdana"/>
                <a:ea typeface="Verdana"/>
                <a:cs typeface="Verdana"/>
                <a:sym typeface="Verdana"/>
              </a:rPr>
              <a:t> - a*c;</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if (</a:t>
            </a:r>
            <a:r>
              <a:rPr lang="en-US" sz="1350" b="1" err="1">
                <a:solidFill>
                  <a:srgbClr val="555555"/>
                </a:solidFill>
                <a:latin typeface="Verdana"/>
                <a:ea typeface="Verdana"/>
                <a:cs typeface="Verdana"/>
                <a:sym typeface="Verdana"/>
              </a:rPr>
              <a:t>discriminat</a:t>
            </a:r>
            <a:r>
              <a:rPr lang="en-US" sz="1350" b="1">
                <a:solidFill>
                  <a:srgbClr val="555555"/>
                </a:solidFill>
                <a:latin typeface="Verdana"/>
                <a:ea typeface="Verdana"/>
                <a:cs typeface="Verdana"/>
                <a:sym typeface="Verdana"/>
              </a:rPr>
              <a:t> &lt; 0.0) return(false);</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sqrtd</a:t>
            </a:r>
            <a:r>
              <a:rPr lang="en-US" sz="1350" b="1">
                <a:solidFill>
                  <a:srgbClr val="555555"/>
                </a:solidFill>
                <a:latin typeface="Verdana"/>
                <a:ea typeface="Verdana"/>
                <a:cs typeface="Verdana"/>
                <a:sym typeface="Verdana"/>
              </a:rPr>
              <a:t> = sqrt(</a:t>
            </a:r>
            <a:r>
              <a:rPr lang="en-US" sz="1350" b="1" err="1">
                <a:solidFill>
                  <a:srgbClr val="555555"/>
                </a:solidFill>
                <a:latin typeface="Verdana"/>
                <a:ea typeface="Verdana"/>
                <a:cs typeface="Verdana"/>
                <a:sym typeface="Verdana"/>
              </a:rPr>
              <a:t>discriminat</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root = (-</a:t>
            </a:r>
            <a:r>
              <a:rPr lang="en-US" sz="1350" b="1" err="1">
                <a:solidFill>
                  <a:srgbClr val="555555"/>
                </a:solidFill>
                <a:latin typeface="Verdana"/>
                <a:ea typeface="Verdana"/>
                <a:cs typeface="Verdana"/>
                <a:sym typeface="Verdana"/>
              </a:rPr>
              <a:t>half_b</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sqrtd</a:t>
            </a:r>
            <a:r>
              <a:rPr lang="en-US" sz="1350" b="1">
                <a:solidFill>
                  <a:srgbClr val="555555"/>
                </a:solidFill>
                <a:latin typeface="Verdana"/>
                <a:ea typeface="Verdana"/>
                <a:cs typeface="Verdana"/>
                <a:sym typeface="Verdana"/>
              </a:rPr>
              <a:t>) / a;</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if (root &lt; </a:t>
            </a:r>
            <a:r>
              <a:rPr lang="en-US" sz="1350" b="1" err="1">
                <a:solidFill>
                  <a:srgbClr val="555555"/>
                </a:solidFill>
                <a:latin typeface="Verdana"/>
                <a:ea typeface="Verdana"/>
                <a:cs typeface="Verdana"/>
                <a:sym typeface="Verdana"/>
              </a:rPr>
              <a:t>t_min</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t_max</a:t>
            </a:r>
            <a:r>
              <a:rPr lang="en-US" sz="1350" b="1">
                <a:solidFill>
                  <a:srgbClr val="555555"/>
                </a:solidFill>
                <a:latin typeface="Verdana"/>
                <a:ea typeface="Verdana"/>
                <a:cs typeface="Verdana"/>
                <a:sym typeface="Verdana"/>
              </a:rPr>
              <a:t> &lt; root)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root = (-</a:t>
            </a:r>
            <a:r>
              <a:rPr lang="en-US" sz="1350" b="1" err="1">
                <a:solidFill>
                  <a:srgbClr val="555555"/>
                </a:solidFill>
                <a:latin typeface="Verdana"/>
                <a:ea typeface="Verdana"/>
                <a:cs typeface="Verdana"/>
                <a:sym typeface="Verdana"/>
              </a:rPr>
              <a:t>half_b</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sqrtd</a:t>
            </a:r>
            <a:r>
              <a:rPr lang="en-US" sz="1350" b="1">
                <a:solidFill>
                  <a:srgbClr val="555555"/>
                </a:solidFill>
                <a:latin typeface="Verdana"/>
                <a:ea typeface="Verdana"/>
                <a:cs typeface="Verdana"/>
                <a:sym typeface="Verdana"/>
              </a:rPr>
              <a:t>) / a;</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if (root &lt; </a:t>
            </a:r>
            <a:r>
              <a:rPr lang="en-US" sz="1350" b="1" err="1">
                <a:solidFill>
                  <a:srgbClr val="555555"/>
                </a:solidFill>
                <a:latin typeface="Verdana"/>
                <a:ea typeface="Verdana"/>
                <a:cs typeface="Verdana"/>
                <a:sym typeface="Verdana"/>
              </a:rPr>
              <a:t>t_min</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t_max</a:t>
            </a:r>
            <a:r>
              <a:rPr lang="en-US" sz="1350" b="1">
                <a:solidFill>
                  <a:srgbClr val="555555"/>
                </a:solidFill>
                <a:latin typeface="Verdana"/>
                <a:ea typeface="Verdana"/>
                <a:cs typeface="Verdana"/>
                <a:sym typeface="Verdana"/>
              </a:rPr>
              <a:t> &lt; root)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false;</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rec.t</a:t>
            </a:r>
            <a:r>
              <a:rPr lang="en-US" sz="1350" b="1">
                <a:solidFill>
                  <a:srgbClr val="555555"/>
                </a:solidFill>
                <a:latin typeface="Verdana"/>
                <a:ea typeface="Verdana"/>
                <a:cs typeface="Verdana"/>
                <a:sym typeface="Verdana"/>
              </a:rPr>
              <a:t> = root;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rec.p</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point_at_parameter</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r,rec.t</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rec.p</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s.center</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s.radius</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rec.normal</a:t>
            </a:r>
            <a:r>
              <a:rPr lang="en-US" sz="1350" b="1">
                <a:solidFill>
                  <a:srgbClr val="555555"/>
                </a:solidFill>
                <a:latin typeface="Verdana"/>
                <a:ea typeface="Verdana"/>
                <a:cs typeface="Verdana"/>
                <a:sym typeface="Verdana"/>
              </a:rPr>
              <a:t> = normalize(</a:t>
            </a:r>
            <a:r>
              <a:rPr lang="en-US" sz="1350" b="1" err="1">
                <a:solidFill>
                  <a:srgbClr val="555555"/>
                </a:solidFill>
                <a:latin typeface="Verdana"/>
                <a:ea typeface="Verdana"/>
                <a:cs typeface="Verdana"/>
                <a:sym typeface="Verdana"/>
              </a:rPr>
              <a:t>set_face_normal</a:t>
            </a:r>
            <a:r>
              <a:rPr lang="en-US" sz="1350" b="1">
                <a:solidFill>
                  <a:srgbClr val="555555"/>
                </a:solidFill>
                <a:latin typeface="Verdana"/>
                <a:ea typeface="Verdana"/>
                <a:cs typeface="Verdana"/>
                <a:sym typeface="Verdana"/>
              </a:rPr>
              <a:t>(r, </a:t>
            </a:r>
            <a:r>
              <a:rPr lang="en-US" sz="1350" b="1" err="1">
                <a:solidFill>
                  <a:srgbClr val="555555"/>
                </a:solidFill>
                <a:latin typeface="Verdana"/>
                <a:ea typeface="Verdana"/>
                <a:cs typeface="Verdana"/>
                <a:sym typeface="Verdana"/>
              </a:rPr>
              <a:t>outward_normal</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return(true);</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Sphere world[] = Sphere[2](</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Sphere(vec3(0.0, 0.0, -1.0), 0.5),</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Sphere(vec3(0.0, -100.5, -1.0), 100.0)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bool </a:t>
            </a:r>
            <a:r>
              <a:rPr lang="en-US" sz="1350" b="1" err="1">
                <a:solidFill>
                  <a:srgbClr val="555555"/>
                </a:solidFill>
                <a:latin typeface="Verdana"/>
                <a:ea typeface="Verdana"/>
                <a:cs typeface="Verdana"/>
                <a:sym typeface="Verdana"/>
              </a:rPr>
              <a:t>hitable_list</a:t>
            </a:r>
            <a:r>
              <a:rPr lang="en-US" sz="1350" b="1">
                <a:solidFill>
                  <a:srgbClr val="555555"/>
                </a:solidFill>
                <a:latin typeface="Verdana"/>
                <a:ea typeface="Verdana"/>
                <a:cs typeface="Verdana"/>
                <a:sym typeface="Verdana"/>
              </a:rPr>
              <a:t>(Ray r, float </a:t>
            </a:r>
            <a:r>
              <a:rPr lang="en-US" sz="1350" b="1" err="1">
                <a:solidFill>
                  <a:srgbClr val="555555"/>
                </a:solidFill>
                <a:latin typeface="Verdana"/>
                <a:ea typeface="Verdana"/>
                <a:cs typeface="Verdana"/>
                <a:sym typeface="Verdana"/>
              </a:rPr>
              <a:t>t_min</a:t>
            </a: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t_max</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inout</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hit_record</a:t>
            </a:r>
            <a:r>
              <a:rPr lang="en-US" sz="1350" b="1">
                <a:solidFill>
                  <a:srgbClr val="555555"/>
                </a:solidFill>
                <a:latin typeface="Verdana"/>
                <a:ea typeface="Verdana"/>
                <a:cs typeface="Verdana"/>
                <a:sym typeface="Verdana"/>
              </a:rPr>
              <a:t> rec)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hit_record</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temp_rec</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bool </a:t>
            </a:r>
            <a:r>
              <a:rPr lang="en-US" sz="1350" b="1" err="1">
                <a:solidFill>
                  <a:srgbClr val="555555"/>
                </a:solidFill>
                <a:latin typeface="Verdana"/>
                <a:ea typeface="Verdana"/>
                <a:cs typeface="Verdana"/>
                <a:sym typeface="Verdana"/>
              </a:rPr>
              <a:t>hit_anything</a:t>
            </a:r>
            <a:r>
              <a:rPr lang="en-US" sz="1350" b="1">
                <a:solidFill>
                  <a:srgbClr val="555555"/>
                </a:solidFill>
                <a:latin typeface="Verdana"/>
                <a:ea typeface="Verdana"/>
                <a:cs typeface="Verdana"/>
                <a:sym typeface="Verdana"/>
              </a:rPr>
              <a:t> = false;</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t>
            </a:r>
            <a:r>
              <a:rPr lang="en-US" sz="1350" b="1" err="1">
                <a:solidFill>
                  <a:srgbClr val="555555"/>
                </a:solidFill>
                <a:latin typeface="Verdana"/>
                <a:ea typeface="Verdana"/>
                <a:cs typeface="Verdana"/>
                <a:sym typeface="Verdana"/>
              </a:rPr>
              <a:t>closest_so_far</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t_max</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for(int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=0;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&lt;</a:t>
            </a:r>
            <a:r>
              <a:rPr lang="en-US" sz="1350" b="1" err="1">
                <a:solidFill>
                  <a:srgbClr val="555555"/>
                </a:solidFill>
                <a:latin typeface="Verdana"/>
                <a:ea typeface="Verdana"/>
                <a:cs typeface="Verdana"/>
                <a:sym typeface="Verdana"/>
              </a:rPr>
              <a:t>world.length</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if(</a:t>
            </a:r>
            <a:r>
              <a:rPr lang="en-US" sz="1350" b="1" err="1">
                <a:solidFill>
                  <a:srgbClr val="555555"/>
                </a:solidFill>
                <a:latin typeface="Verdana"/>
                <a:ea typeface="Verdana"/>
                <a:cs typeface="Verdana"/>
                <a:sym typeface="Verdana"/>
              </a:rPr>
              <a:t>hit_sphere</a:t>
            </a:r>
            <a:r>
              <a:rPr lang="en-US" sz="1350" b="1">
                <a:solidFill>
                  <a:srgbClr val="555555"/>
                </a:solidFill>
                <a:latin typeface="Verdana"/>
                <a:ea typeface="Verdana"/>
                <a:cs typeface="Verdana"/>
                <a:sym typeface="Verdana"/>
              </a:rPr>
              <a:t>(world[</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 r, </a:t>
            </a:r>
            <a:r>
              <a:rPr lang="en-US" sz="1350" b="1" err="1">
                <a:solidFill>
                  <a:srgbClr val="555555"/>
                </a:solidFill>
                <a:latin typeface="Verdana"/>
                <a:ea typeface="Verdana"/>
                <a:cs typeface="Verdana"/>
                <a:sym typeface="Verdana"/>
              </a:rPr>
              <a:t>t_min</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closest_so_far</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temp_rec</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hit_anything</a:t>
            </a:r>
            <a:r>
              <a:rPr lang="en-US" sz="1350" b="1">
                <a:solidFill>
                  <a:srgbClr val="555555"/>
                </a:solidFill>
                <a:latin typeface="Verdana"/>
                <a:ea typeface="Verdana"/>
                <a:cs typeface="Verdana"/>
                <a:sym typeface="Verdana"/>
              </a:rPr>
              <a:t> = true;</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closest_so_far</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temp_rec.t</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rec = </a:t>
            </a:r>
            <a:r>
              <a:rPr lang="en-US" sz="1350" b="1" err="1">
                <a:solidFill>
                  <a:srgbClr val="555555"/>
                </a:solidFill>
                <a:latin typeface="Verdana"/>
                <a:ea typeface="Verdana"/>
                <a:cs typeface="Verdana"/>
                <a:sym typeface="Verdana"/>
              </a:rPr>
              <a:t>temp_rec</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a:t>
            </a:r>
            <a:r>
              <a:rPr lang="en-US" sz="1350" b="1" err="1">
                <a:solidFill>
                  <a:srgbClr val="555555"/>
                </a:solidFill>
                <a:latin typeface="Verdana"/>
                <a:ea typeface="Verdana"/>
                <a:cs typeface="Verdana"/>
                <a:sym typeface="Verdana"/>
              </a:rPr>
              <a:t>hit_anything</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a:t>
            </a:r>
            <a:r>
              <a:rPr lang="en-US" sz="1350" b="1" err="1">
                <a:solidFill>
                  <a:srgbClr val="555555"/>
                </a:solidFill>
                <a:latin typeface="Verdana"/>
                <a:ea typeface="Verdana"/>
                <a:cs typeface="Verdana"/>
                <a:sym typeface="Verdana"/>
              </a:rPr>
              <a:t>frand</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rand = vec3(0.5, 0.5, 0.5);</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vec2 rand2(){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rand = vec3(</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mod(</a:t>
            </a:r>
            <a:r>
              <a:rPr lang="en-US" sz="1350" b="1" err="1">
                <a:solidFill>
                  <a:srgbClr val="555555"/>
                </a:solidFill>
                <a:latin typeface="Verdana"/>
                <a:ea typeface="Verdana"/>
                <a:cs typeface="Verdana"/>
                <a:sym typeface="Verdana"/>
              </a:rPr>
              <a:t>rand.y</a:t>
            </a:r>
            <a:r>
              <a:rPr lang="en-US" sz="1350" b="1">
                <a:solidFill>
                  <a:srgbClr val="555555"/>
                </a:solidFill>
                <a:latin typeface="Verdana"/>
                <a:ea typeface="Verdana"/>
                <a:cs typeface="Verdana"/>
                <a:sym typeface="Verdana"/>
              </a:rPr>
              <a:t>*(195.1*frand.z+371.2*frand.x+508.3*</a:t>
            </a:r>
            <a:r>
              <a:rPr lang="en-US" sz="1350" b="1" err="1">
                <a:solidFill>
                  <a:srgbClr val="555555"/>
                </a:solidFill>
                <a:latin typeface="Verdana"/>
                <a:ea typeface="Verdana"/>
                <a:cs typeface="Verdana"/>
                <a:sym typeface="Verdana"/>
              </a:rPr>
              <a:t>frand.y</a:t>
            </a:r>
            <a:r>
              <a:rPr lang="en-US" sz="1350" b="1">
                <a:solidFill>
                  <a:srgbClr val="555555"/>
                </a:solidFill>
                <a:latin typeface="Verdana"/>
                <a:ea typeface="Verdana"/>
                <a:cs typeface="Verdana"/>
                <a:sym typeface="Verdana"/>
              </a:rPr>
              <a:t>),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mod(</a:t>
            </a:r>
            <a:r>
              <a:rPr lang="en-US" sz="1350" b="1" err="1">
                <a:solidFill>
                  <a:srgbClr val="555555"/>
                </a:solidFill>
                <a:latin typeface="Verdana"/>
                <a:ea typeface="Verdana"/>
                <a:cs typeface="Verdana"/>
                <a:sym typeface="Verdana"/>
              </a:rPr>
              <a:t>rand.x</a:t>
            </a:r>
            <a:r>
              <a:rPr lang="en-US" sz="1350" b="1">
                <a:solidFill>
                  <a:srgbClr val="555555"/>
                </a:solidFill>
                <a:latin typeface="Verdana"/>
                <a:ea typeface="Verdana"/>
                <a:cs typeface="Verdana"/>
                <a:sym typeface="Verdana"/>
              </a:rPr>
              <a:t>*(573.9*frand.z+736.4*frand.y+914.5*</a:t>
            </a:r>
            <a:r>
              <a:rPr lang="en-US" sz="1350" b="1" err="1">
                <a:solidFill>
                  <a:srgbClr val="555555"/>
                </a:solidFill>
                <a:latin typeface="Verdana"/>
                <a:ea typeface="Verdana"/>
                <a:cs typeface="Verdana"/>
                <a:sym typeface="Verdana"/>
              </a:rPr>
              <a:t>frand.x</a:t>
            </a:r>
            <a:r>
              <a:rPr lang="en-US" sz="1350" b="1">
                <a:solidFill>
                  <a:srgbClr val="555555"/>
                </a:solidFill>
                <a:latin typeface="Verdana"/>
                <a:ea typeface="Verdana"/>
                <a:cs typeface="Verdana"/>
                <a:sym typeface="Verdana"/>
              </a:rPr>
              <a:t>),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rand.z</a:t>
            </a: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a:t>
            </a:r>
            <a:r>
              <a:rPr lang="en-US" sz="1350" b="1" err="1">
                <a:solidFill>
                  <a:srgbClr val="555555"/>
                </a:solidFill>
                <a:latin typeface="Verdana"/>
                <a:ea typeface="Verdana"/>
                <a:cs typeface="Verdana"/>
                <a:sym typeface="Verdana"/>
              </a:rPr>
              <a:t>fract</a:t>
            </a:r>
            <a:r>
              <a:rPr lang="en-US" sz="1350" b="1">
                <a:solidFill>
                  <a:srgbClr val="555555"/>
                </a:solidFill>
                <a:latin typeface="Verdana"/>
                <a:ea typeface="Verdana"/>
                <a:cs typeface="Verdana"/>
                <a:sym typeface="Verdana"/>
              </a:rPr>
              <a:t>(rand).xy-0.5;</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a:t>
            </a:r>
            <a:r>
              <a:rPr lang="en-US" sz="1350" b="1" err="1">
                <a:solidFill>
                  <a:srgbClr val="555555"/>
                </a:solidFill>
                <a:latin typeface="Verdana"/>
                <a:ea typeface="Verdana"/>
                <a:cs typeface="Verdana"/>
                <a:sym typeface="Verdana"/>
              </a:rPr>
              <a:t>random_in_unit_sphere</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rand = vec3(</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mod(</a:t>
            </a:r>
            <a:r>
              <a:rPr lang="en-US" sz="1350" b="1" err="1">
                <a:solidFill>
                  <a:srgbClr val="555555"/>
                </a:solidFill>
                <a:latin typeface="Verdana"/>
                <a:ea typeface="Verdana"/>
                <a:cs typeface="Verdana"/>
                <a:sym typeface="Verdana"/>
              </a:rPr>
              <a:t>rand.z</a:t>
            </a:r>
            <a:r>
              <a:rPr lang="en-US" sz="1350" b="1">
                <a:solidFill>
                  <a:srgbClr val="555555"/>
                </a:solidFill>
                <a:latin typeface="Verdana"/>
                <a:ea typeface="Verdana"/>
                <a:cs typeface="Verdana"/>
                <a:sym typeface="Verdana"/>
              </a:rPr>
              <a:t>*((57.1*</a:t>
            </a:r>
            <a:r>
              <a:rPr lang="en-US" sz="1350" b="1" err="1">
                <a:solidFill>
                  <a:srgbClr val="555555"/>
                </a:solidFill>
                <a:latin typeface="Verdana"/>
                <a:ea typeface="Verdana"/>
                <a:cs typeface="Verdana"/>
                <a:sym typeface="Verdana"/>
              </a:rPr>
              <a:t>frand.z</a:t>
            </a:r>
            <a:r>
              <a:rPr lang="en-US" sz="1350" b="1">
                <a:solidFill>
                  <a:srgbClr val="555555"/>
                </a:solidFill>
                <a:latin typeface="Verdana"/>
                <a:ea typeface="Verdana"/>
                <a:cs typeface="Verdana"/>
                <a:sym typeface="Verdana"/>
              </a:rPr>
              <a:t>)+(57.1*</a:t>
            </a:r>
            <a:r>
              <a:rPr lang="en-US" sz="1350" b="1" err="1">
                <a:solidFill>
                  <a:srgbClr val="555555"/>
                </a:solidFill>
                <a:latin typeface="Verdana"/>
                <a:ea typeface="Verdana"/>
                <a:cs typeface="Verdana"/>
                <a:sym typeface="Verdana"/>
              </a:rPr>
              <a:t>frand.x</a:t>
            </a:r>
            <a:r>
              <a:rPr lang="en-US" sz="1350" b="1">
                <a:solidFill>
                  <a:srgbClr val="555555"/>
                </a:solidFill>
                <a:latin typeface="Verdana"/>
                <a:ea typeface="Verdana"/>
                <a:cs typeface="Verdana"/>
                <a:sym typeface="Verdana"/>
              </a:rPr>
              <a:t>)+(759.7*</a:t>
            </a:r>
            <a:r>
              <a:rPr lang="en-US" sz="1350" b="1" err="1">
                <a:solidFill>
                  <a:srgbClr val="555555"/>
                </a:solidFill>
                <a:latin typeface="Verdana"/>
                <a:ea typeface="Verdana"/>
                <a:cs typeface="Verdana"/>
                <a:sym typeface="Verdana"/>
              </a:rPr>
              <a:t>frand.y</a:t>
            </a:r>
            <a:r>
              <a:rPr lang="en-US" sz="1350" b="1">
                <a:solidFill>
                  <a:srgbClr val="555555"/>
                </a:solidFill>
                <a:latin typeface="Verdana"/>
                <a:ea typeface="Verdana"/>
                <a:cs typeface="Verdana"/>
                <a:sym typeface="Verdana"/>
              </a:rPr>
              <a:t>))*3.83,2.0),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mod(</a:t>
            </a:r>
            <a:r>
              <a:rPr lang="en-US" sz="1350" b="1" err="1">
                <a:solidFill>
                  <a:srgbClr val="555555"/>
                </a:solidFill>
                <a:latin typeface="Verdana"/>
                <a:ea typeface="Verdana"/>
                <a:cs typeface="Verdana"/>
                <a:sym typeface="Verdana"/>
              </a:rPr>
              <a:t>rand.x</a:t>
            </a:r>
            <a:r>
              <a:rPr lang="en-US" sz="1350" b="1">
                <a:solidFill>
                  <a:srgbClr val="555555"/>
                </a:solidFill>
                <a:latin typeface="Verdana"/>
                <a:ea typeface="Verdana"/>
                <a:cs typeface="Verdana"/>
                <a:sym typeface="Verdana"/>
              </a:rPr>
              <a:t>*((41.1*</a:t>
            </a:r>
            <a:r>
              <a:rPr lang="en-US" sz="1350" b="1" err="1">
                <a:solidFill>
                  <a:srgbClr val="555555"/>
                </a:solidFill>
                <a:latin typeface="Verdana"/>
                <a:ea typeface="Verdana"/>
                <a:cs typeface="Verdana"/>
                <a:sym typeface="Verdana"/>
              </a:rPr>
              <a:t>frand.z</a:t>
            </a:r>
            <a:r>
              <a:rPr lang="en-US" sz="1350" b="1">
                <a:solidFill>
                  <a:srgbClr val="555555"/>
                </a:solidFill>
                <a:latin typeface="Verdana"/>
                <a:ea typeface="Verdana"/>
                <a:cs typeface="Verdana"/>
                <a:sym typeface="Verdana"/>
              </a:rPr>
              <a:t>)+(65.7*</a:t>
            </a:r>
            <a:r>
              <a:rPr lang="en-US" sz="1350" b="1" err="1">
                <a:solidFill>
                  <a:srgbClr val="555555"/>
                </a:solidFill>
                <a:latin typeface="Verdana"/>
                <a:ea typeface="Verdana"/>
                <a:cs typeface="Verdana"/>
                <a:sym typeface="Verdana"/>
              </a:rPr>
              <a:t>frand.x</a:t>
            </a:r>
            <a:r>
              <a:rPr lang="en-US" sz="1350" b="1">
                <a:solidFill>
                  <a:srgbClr val="555555"/>
                </a:solidFill>
                <a:latin typeface="Verdana"/>
                <a:ea typeface="Verdana"/>
                <a:cs typeface="Verdana"/>
                <a:sym typeface="Verdana"/>
              </a:rPr>
              <a:t>)+(621.9*</a:t>
            </a:r>
            <a:r>
              <a:rPr lang="en-US" sz="1350" b="1" err="1">
                <a:solidFill>
                  <a:srgbClr val="555555"/>
                </a:solidFill>
                <a:latin typeface="Verdana"/>
                <a:ea typeface="Verdana"/>
                <a:cs typeface="Verdana"/>
                <a:sym typeface="Verdana"/>
              </a:rPr>
              <a:t>frand.y</a:t>
            </a:r>
            <a:r>
              <a:rPr lang="en-US" sz="1350" b="1">
                <a:solidFill>
                  <a:srgbClr val="555555"/>
                </a:solidFill>
                <a:latin typeface="Verdana"/>
                <a:ea typeface="Verdana"/>
                <a:cs typeface="Verdana"/>
                <a:sym typeface="Verdana"/>
              </a:rPr>
              <a:t>))*1.57,2.0),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mod(</a:t>
            </a:r>
            <a:r>
              <a:rPr lang="en-US" sz="1350" b="1" err="1">
                <a:solidFill>
                  <a:srgbClr val="555555"/>
                </a:solidFill>
                <a:latin typeface="Verdana"/>
                <a:ea typeface="Verdana"/>
                <a:cs typeface="Verdana"/>
                <a:sym typeface="Verdana"/>
              </a:rPr>
              <a:t>rand.y</a:t>
            </a:r>
            <a:r>
              <a:rPr lang="en-US" sz="1350" b="1">
                <a:solidFill>
                  <a:srgbClr val="555555"/>
                </a:solidFill>
                <a:latin typeface="Verdana"/>
                <a:ea typeface="Verdana"/>
                <a:cs typeface="Verdana"/>
                <a:sym typeface="Verdana"/>
              </a:rPr>
              <a:t>*((33.1*</a:t>
            </a:r>
            <a:r>
              <a:rPr lang="en-US" sz="1350" b="1" err="1">
                <a:solidFill>
                  <a:srgbClr val="555555"/>
                </a:solidFill>
                <a:latin typeface="Verdana"/>
                <a:ea typeface="Verdana"/>
                <a:cs typeface="Verdana"/>
                <a:sym typeface="Verdana"/>
              </a:rPr>
              <a:t>frand.z</a:t>
            </a:r>
            <a:r>
              <a:rPr lang="en-US" sz="1350" b="1">
                <a:solidFill>
                  <a:srgbClr val="555555"/>
                </a:solidFill>
                <a:latin typeface="Verdana"/>
                <a:ea typeface="Verdana"/>
                <a:cs typeface="Verdana"/>
                <a:sym typeface="Verdana"/>
              </a:rPr>
              <a:t>)+(45.3*</a:t>
            </a:r>
            <a:r>
              <a:rPr lang="en-US" sz="1350" b="1" err="1">
                <a:solidFill>
                  <a:srgbClr val="555555"/>
                </a:solidFill>
                <a:latin typeface="Verdana"/>
                <a:ea typeface="Verdana"/>
                <a:cs typeface="Verdana"/>
                <a:sym typeface="Verdana"/>
              </a:rPr>
              <a:t>frand.x</a:t>
            </a:r>
            <a:r>
              <a:rPr lang="en-US" sz="1350" b="1">
                <a:solidFill>
                  <a:srgbClr val="555555"/>
                </a:solidFill>
                <a:latin typeface="Verdana"/>
                <a:ea typeface="Verdana"/>
                <a:cs typeface="Verdana"/>
                <a:sym typeface="Verdana"/>
              </a:rPr>
              <a:t>)+(557.2*</a:t>
            </a:r>
            <a:r>
              <a:rPr lang="en-US" sz="1350" b="1" err="1">
                <a:solidFill>
                  <a:srgbClr val="555555"/>
                </a:solidFill>
                <a:latin typeface="Verdana"/>
                <a:ea typeface="Verdana"/>
                <a:cs typeface="Verdana"/>
                <a:sym typeface="Verdana"/>
              </a:rPr>
              <a:t>frand.y</a:t>
            </a:r>
            <a:r>
              <a:rPr lang="en-US" sz="1350" b="1">
                <a:solidFill>
                  <a:srgbClr val="555555"/>
                </a:solidFill>
                <a:latin typeface="Verdana"/>
                <a:ea typeface="Verdana"/>
                <a:cs typeface="Verdana"/>
                <a:sym typeface="Verdana"/>
              </a:rPr>
              <a:t>))*2.34,2.0)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(rand-vec3(1.0));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a:t>
            </a:r>
            <a:r>
              <a:rPr lang="en-US" sz="1350" b="1" err="1">
                <a:solidFill>
                  <a:srgbClr val="555555"/>
                </a:solidFill>
                <a:latin typeface="Verdana"/>
                <a:ea typeface="Verdana"/>
                <a:cs typeface="Verdana"/>
                <a:sym typeface="Verdana"/>
              </a:rPr>
              <a:t>random_unit_vector</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(normalize(</a:t>
            </a:r>
            <a:r>
              <a:rPr lang="en-US" sz="1350" b="1" err="1">
                <a:solidFill>
                  <a:srgbClr val="555555"/>
                </a:solidFill>
                <a:latin typeface="Verdana"/>
                <a:ea typeface="Verdana"/>
                <a:cs typeface="Verdana"/>
                <a:sym typeface="Verdana"/>
              </a:rPr>
              <a:t>random_in_unit_sphere</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Ray </a:t>
            </a:r>
            <a:r>
              <a:rPr lang="en-US" sz="1350" b="1" err="1">
                <a:solidFill>
                  <a:srgbClr val="555555"/>
                </a:solidFill>
                <a:latin typeface="Verdana"/>
                <a:ea typeface="Verdana"/>
                <a:cs typeface="Verdana"/>
                <a:sym typeface="Verdana"/>
              </a:rPr>
              <a:t>get_ray</a:t>
            </a:r>
            <a:r>
              <a:rPr lang="en-US" sz="1350" b="1">
                <a:solidFill>
                  <a:srgbClr val="555555"/>
                </a:solidFill>
                <a:latin typeface="Verdana"/>
                <a:ea typeface="Verdana"/>
                <a:cs typeface="Verdana"/>
                <a:sym typeface="Verdana"/>
              </a:rPr>
              <a:t>(vec2 </a:t>
            </a:r>
            <a:r>
              <a:rPr lang="en-US" sz="1350" b="1" err="1">
                <a:solidFill>
                  <a:srgbClr val="555555"/>
                </a:solidFill>
                <a:latin typeface="Verdana"/>
                <a:ea typeface="Verdana"/>
                <a:cs typeface="Verdana"/>
                <a:sym typeface="Verdana"/>
              </a:rPr>
              <a:t>uv</a:t>
            </a: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aspect = </a:t>
            </a:r>
            <a:r>
              <a:rPr lang="en-US" sz="1350" b="1" err="1">
                <a:solidFill>
                  <a:srgbClr val="555555"/>
                </a:solidFill>
                <a:latin typeface="Verdana"/>
                <a:ea typeface="Verdana"/>
                <a:cs typeface="Verdana"/>
                <a:sym typeface="Verdana"/>
              </a:rPr>
              <a:t>iResolution.x</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iResolution.y</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a:t>
            </a:r>
            <a:r>
              <a:rPr lang="en-US" sz="1350" b="1" err="1">
                <a:solidFill>
                  <a:srgbClr val="555555"/>
                </a:solidFill>
                <a:latin typeface="Verdana"/>
                <a:ea typeface="Verdana"/>
                <a:cs typeface="Verdana"/>
                <a:sym typeface="Verdana"/>
              </a:rPr>
              <a:t>lower_left_corner</a:t>
            </a:r>
            <a:r>
              <a:rPr lang="en-US" sz="1350" b="1">
                <a:solidFill>
                  <a:srgbClr val="555555"/>
                </a:solidFill>
                <a:latin typeface="Verdana"/>
                <a:ea typeface="Verdana"/>
                <a:cs typeface="Verdana"/>
                <a:sym typeface="Verdana"/>
              </a:rPr>
              <a:t> = vec3(-1.0*aspect,-1.0,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horizontal = vec3(2.0*aspect, 0.0, 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vertical = vec3(0.0,2.0, 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Ray r = Ray(vec3(0,0,0), </a:t>
            </a:r>
            <a:r>
              <a:rPr lang="en-US" sz="1350" b="1" err="1">
                <a:solidFill>
                  <a:srgbClr val="555555"/>
                </a:solidFill>
                <a:latin typeface="Verdana"/>
                <a:ea typeface="Verdana"/>
                <a:cs typeface="Verdana"/>
                <a:sym typeface="Verdana"/>
              </a:rPr>
              <a:t>lower_left_corner+uv.x</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horizontal+uv.y</a:t>
            </a:r>
            <a:r>
              <a:rPr lang="en-US" sz="1350" b="1">
                <a:solidFill>
                  <a:srgbClr val="555555"/>
                </a:solidFill>
                <a:latin typeface="Verdana"/>
                <a:ea typeface="Verdana"/>
                <a:cs typeface="Verdana"/>
                <a:sym typeface="Verdana"/>
              </a:rPr>
              <a:t>*vertical);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r;</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const int </a:t>
            </a:r>
            <a:r>
              <a:rPr lang="en-US" sz="1350" b="1" err="1">
                <a:solidFill>
                  <a:srgbClr val="555555"/>
                </a:solidFill>
                <a:latin typeface="Verdana"/>
                <a:ea typeface="Verdana"/>
                <a:cs typeface="Verdana"/>
                <a:sym typeface="Verdana"/>
              </a:rPr>
              <a:t>max_depth</a:t>
            </a:r>
            <a:r>
              <a:rPr lang="en-US" sz="1350" b="1">
                <a:solidFill>
                  <a:srgbClr val="555555"/>
                </a:solidFill>
                <a:latin typeface="Verdana"/>
                <a:ea typeface="Verdana"/>
                <a:cs typeface="Verdana"/>
                <a:sym typeface="Verdana"/>
              </a:rPr>
              <a:t> =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vec3 color(Ray r){</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hit_record</a:t>
            </a:r>
            <a:r>
              <a:rPr lang="en-US" sz="1350" b="1">
                <a:solidFill>
                  <a:srgbClr val="555555"/>
                </a:solidFill>
                <a:latin typeface="Verdana"/>
                <a:ea typeface="Verdana"/>
                <a:cs typeface="Verdana"/>
                <a:sym typeface="Verdana"/>
              </a:rPr>
              <a:t> rec;</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col = vec3(1.0);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Ray </a:t>
            </a:r>
            <a:r>
              <a:rPr lang="en-US" sz="1350" b="1" err="1">
                <a:solidFill>
                  <a:srgbClr val="555555"/>
                </a:solidFill>
                <a:latin typeface="Verdana"/>
                <a:ea typeface="Verdana"/>
                <a:cs typeface="Verdana"/>
                <a:sym typeface="Verdana"/>
              </a:rPr>
              <a:t>raio</a:t>
            </a:r>
            <a:r>
              <a:rPr lang="en-US" sz="1350" b="1">
                <a:solidFill>
                  <a:srgbClr val="555555"/>
                </a:solidFill>
                <a:latin typeface="Verdana"/>
                <a:ea typeface="Verdana"/>
                <a:cs typeface="Verdana"/>
                <a:sym typeface="Verdana"/>
              </a:rPr>
              <a:t> = r;</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for(int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=0;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 &lt; </a:t>
            </a:r>
            <a:r>
              <a:rPr lang="en-US" sz="1350" b="1" err="1">
                <a:solidFill>
                  <a:srgbClr val="555555"/>
                </a:solidFill>
                <a:latin typeface="Verdana"/>
                <a:ea typeface="Verdana"/>
                <a:cs typeface="Verdana"/>
                <a:sym typeface="Verdana"/>
              </a:rPr>
              <a:t>max_depth</a:t>
            </a: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i</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if(</a:t>
            </a:r>
            <a:r>
              <a:rPr lang="en-US" sz="1350" b="1" err="1">
                <a:solidFill>
                  <a:srgbClr val="555555"/>
                </a:solidFill>
                <a:latin typeface="Verdana"/>
                <a:ea typeface="Verdana"/>
                <a:cs typeface="Verdana"/>
                <a:sym typeface="Verdana"/>
              </a:rPr>
              <a:t>hitable_list</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raio</a:t>
            </a:r>
            <a:r>
              <a:rPr lang="en-US" sz="1350" b="1">
                <a:solidFill>
                  <a:srgbClr val="555555"/>
                </a:solidFill>
                <a:latin typeface="Verdana"/>
                <a:ea typeface="Verdana"/>
                <a:cs typeface="Verdana"/>
                <a:sym typeface="Verdana"/>
              </a:rPr>
              <a:t>, 0.0001, 100.0, rec))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target = </a:t>
            </a:r>
            <a:r>
              <a:rPr lang="en-US" sz="1350" b="1" err="1">
                <a:solidFill>
                  <a:srgbClr val="555555"/>
                </a:solidFill>
                <a:latin typeface="Verdana"/>
                <a:ea typeface="Verdana"/>
                <a:cs typeface="Verdana"/>
                <a:sym typeface="Verdana"/>
              </a:rPr>
              <a:t>rec.p</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rec.normal</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random_unit_vector</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col *= 0.5;</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raio</a:t>
            </a:r>
            <a:r>
              <a:rPr lang="en-US" sz="1350" b="1">
                <a:solidFill>
                  <a:srgbClr val="555555"/>
                </a:solidFill>
                <a:latin typeface="Verdana"/>
                <a:ea typeface="Verdana"/>
                <a:cs typeface="Verdana"/>
                <a:sym typeface="Verdana"/>
              </a:rPr>
              <a:t> = Ray(</a:t>
            </a:r>
            <a:r>
              <a:rPr lang="en-US" sz="1350" b="1" err="1">
                <a:solidFill>
                  <a:srgbClr val="555555"/>
                </a:solidFill>
                <a:latin typeface="Verdana"/>
                <a:ea typeface="Verdana"/>
                <a:cs typeface="Verdana"/>
                <a:sym typeface="Verdana"/>
              </a:rPr>
              <a:t>rec.p</a:t>
            </a:r>
            <a:r>
              <a:rPr lang="en-US" sz="1350" b="1">
                <a:solidFill>
                  <a:srgbClr val="555555"/>
                </a:solidFill>
                <a:latin typeface="Verdana"/>
                <a:ea typeface="Verdana"/>
                <a:cs typeface="Verdana"/>
                <a:sym typeface="Verdana"/>
              </a:rPr>
              <a:t>, target - </a:t>
            </a:r>
            <a:r>
              <a:rPr lang="en-US" sz="1350" b="1" err="1">
                <a:solidFill>
                  <a:srgbClr val="555555"/>
                </a:solidFill>
                <a:latin typeface="Verdana"/>
                <a:ea typeface="Verdana"/>
                <a:cs typeface="Verdana"/>
                <a:sym typeface="Verdana"/>
              </a:rPr>
              <a:t>rec.p</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 else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a:t>
            </a:r>
            <a:r>
              <a:rPr lang="en-US" sz="1350" b="1" err="1">
                <a:solidFill>
                  <a:srgbClr val="555555"/>
                </a:solidFill>
                <a:latin typeface="Verdana"/>
                <a:ea typeface="Verdana"/>
                <a:cs typeface="Verdana"/>
                <a:sym typeface="Verdana"/>
              </a:rPr>
              <a:t>unit_direction</a:t>
            </a:r>
            <a:r>
              <a:rPr lang="en-US" sz="1350" b="1">
                <a:solidFill>
                  <a:srgbClr val="555555"/>
                </a:solidFill>
                <a:latin typeface="Verdana"/>
                <a:ea typeface="Verdana"/>
                <a:cs typeface="Verdana"/>
                <a:sym typeface="Verdana"/>
              </a:rPr>
              <a:t> = normalize(</a:t>
            </a:r>
            <a:r>
              <a:rPr lang="en-US" sz="1350" b="1" err="1">
                <a:solidFill>
                  <a:srgbClr val="555555"/>
                </a:solidFill>
                <a:latin typeface="Verdana"/>
                <a:ea typeface="Verdana"/>
                <a:cs typeface="Verdana"/>
                <a:sym typeface="Verdana"/>
              </a:rPr>
              <a:t>r.direction</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t = 0.5 * (</a:t>
            </a:r>
            <a:r>
              <a:rPr lang="en-US" sz="1350" b="1" err="1">
                <a:solidFill>
                  <a:srgbClr val="555555"/>
                </a:solidFill>
                <a:latin typeface="Verdana"/>
                <a:ea typeface="Verdana"/>
                <a:cs typeface="Verdana"/>
                <a:sym typeface="Verdana"/>
              </a:rPr>
              <a:t>unit_direction.y</a:t>
            </a:r>
            <a:r>
              <a:rPr lang="en-US" sz="1350" b="1">
                <a:solidFill>
                  <a:srgbClr val="555555"/>
                </a:solidFill>
                <a:latin typeface="Verdana"/>
                <a:ea typeface="Verdana"/>
                <a:cs typeface="Verdana"/>
                <a:sym typeface="Verdana"/>
              </a:rPr>
              <a:t> + 1.0);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col *= mix(vec3(1.0), vec3(0.5,0.7,1.0), 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col;</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return col;</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endParaRPr lang="en-US" sz="1350" b="1">
              <a:solidFill>
                <a:srgbClr val="555555"/>
              </a:solidFill>
              <a:latin typeface="Verdana"/>
              <a:ea typeface="Verdana"/>
              <a:cs typeface="Verdana"/>
              <a:sym typeface="Verdana"/>
            </a:endParaRP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const float </a:t>
            </a:r>
            <a:r>
              <a:rPr lang="en-US" sz="1350" b="1" err="1">
                <a:solidFill>
                  <a:srgbClr val="555555"/>
                </a:solidFill>
                <a:latin typeface="Verdana"/>
                <a:ea typeface="Verdana"/>
                <a:cs typeface="Verdana"/>
                <a:sym typeface="Verdana"/>
              </a:rPr>
              <a:t>samples_per_pixel</a:t>
            </a:r>
            <a:r>
              <a:rPr lang="en-US" sz="1350" b="1">
                <a:solidFill>
                  <a:srgbClr val="555555"/>
                </a:solidFill>
                <a:latin typeface="Verdana"/>
                <a:ea typeface="Verdana"/>
                <a:cs typeface="Verdana"/>
                <a:sym typeface="Verdana"/>
              </a:rPr>
              <a:t> = 100.0;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void </a:t>
            </a:r>
            <a:r>
              <a:rPr lang="en-US" sz="1350" b="1" err="1">
                <a:solidFill>
                  <a:srgbClr val="555555"/>
                </a:solidFill>
                <a:latin typeface="Verdana"/>
                <a:ea typeface="Verdana"/>
                <a:cs typeface="Verdana"/>
                <a:sym typeface="Verdana"/>
              </a:rPr>
              <a:t>mainImage</a:t>
            </a:r>
            <a:r>
              <a:rPr lang="en-US" sz="1350" b="1">
                <a:solidFill>
                  <a:srgbClr val="555555"/>
                </a:solidFill>
                <a:latin typeface="Verdana"/>
                <a:ea typeface="Verdana"/>
                <a:cs typeface="Verdana"/>
                <a:sym typeface="Verdana"/>
              </a:rPr>
              <a:t>( out vec4 </a:t>
            </a:r>
            <a:r>
              <a:rPr lang="en-US" sz="1350" b="1" err="1">
                <a:solidFill>
                  <a:srgbClr val="555555"/>
                </a:solidFill>
                <a:latin typeface="Verdana"/>
                <a:ea typeface="Verdana"/>
                <a:cs typeface="Verdana"/>
                <a:sym typeface="Verdana"/>
              </a:rPr>
              <a:t>fragColor</a:t>
            </a:r>
            <a:r>
              <a:rPr lang="en-US" sz="1350" b="1">
                <a:solidFill>
                  <a:srgbClr val="555555"/>
                </a:solidFill>
                <a:latin typeface="Verdana"/>
                <a:ea typeface="Verdana"/>
                <a:cs typeface="Verdana"/>
                <a:sym typeface="Verdana"/>
              </a:rPr>
              <a:t>, in vec2 </a:t>
            </a:r>
            <a:r>
              <a:rPr lang="en-US" sz="1350" b="1" err="1">
                <a:solidFill>
                  <a:srgbClr val="555555"/>
                </a:solidFill>
                <a:latin typeface="Verdana"/>
                <a:ea typeface="Verdana"/>
                <a:cs typeface="Verdana"/>
                <a:sym typeface="Verdana"/>
              </a:rPr>
              <a:t>fragCoord</a:t>
            </a:r>
            <a:r>
              <a:rPr lang="en-US" sz="1350" b="1">
                <a:solidFill>
                  <a:srgbClr val="555555"/>
                </a:solidFill>
                <a:latin typeface="Verdana"/>
                <a:ea typeface="Verdana"/>
                <a:cs typeface="Verdana"/>
                <a:sym typeface="Verdana"/>
              </a:rPr>
              <a:t> )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vec2 </a:t>
            </a:r>
            <a:r>
              <a:rPr lang="en-US" sz="1350" b="1" err="1">
                <a:solidFill>
                  <a:srgbClr val="555555"/>
                </a:solidFill>
                <a:latin typeface="Verdana"/>
                <a:ea typeface="Verdana"/>
                <a:cs typeface="Verdana"/>
                <a:sym typeface="Verdana"/>
              </a:rPr>
              <a:t>uv</a:t>
            </a:r>
            <a:r>
              <a:rPr lang="en-US" sz="1350" b="1">
                <a:solidFill>
                  <a:srgbClr val="555555"/>
                </a:solidFill>
                <a:latin typeface="Verdana"/>
                <a:ea typeface="Verdana"/>
                <a:cs typeface="Verdana"/>
                <a:sym typeface="Verdana"/>
              </a:rPr>
              <a:t> = </a:t>
            </a:r>
            <a:r>
              <a:rPr lang="en-US" sz="1350" b="1" err="1">
                <a:solidFill>
                  <a:srgbClr val="555555"/>
                </a:solidFill>
                <a:latin typeface="Verdana"/>
                <a:ea typeface="Verdana"/>
                <a:cs typeface="Verdana"/>
                <a:sym typeface="Verdana"/>
              </a:rPr>
              <a:t>fragCoord</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iResolution.xy</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vec3 col = vec3(0.0);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for(float s=0.0; s&lt;</a:t>
            </a:r>
            <a:r>
              <a:rPr lang="en-US" sz="1350" b="1" err="1">
                <a:solidFill>
                  <a:srgbClr val="555555"/>
                </a:solidFill>
                <a:latin typeface="Verdana"/>
                <a:ea typeface="Verdana"/>
                <a:cs typeface="Verdana"/>
                <a:sym typeface="Verdana"/>
              </a:rPr>
              <a:t>samples_per_pixel</a:t>
            </a:r>
            <a:r>
              <a:rPr lang="en-US" sz="1350" b="1">
                <a:solidFill>
                  <a:srgbClr val="555555"/>
                </a:solidFill>
                <a:latin typeface="Verdana"/>
                <a:ea typeface="Verdana"/>
                <a:cs typeface="Verdana"/>
                <a:sym typeface="Verdana"/>
              </a:rPr>
              <a:t>; ++s)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frand</a:t>
            </a:r>
            <a:r>
              <a:rPr lang="en-US" sz="1350" b="1">
                <a:solidFill>
                  <a:srgbClr val="555555"/>
                </a:solidFill>
                <a:latin typeface="Verdana"/>
                <a:ea typeface="Verdana"/>
                <a:cs typeface="Verdana"/>
                <a:sym typeface="Verdana"/>
              </a:rPr>
              <a:t> = vec3(</a:t>
            </a:r>
            <a:r>
              <a:rPr lang="en-US" sz="1350" b="1" err="1">
                <a:solidFill>
                  <a:srgbClr val="555555"/>
                </a:solidFill>
                <a:latin typeface="Verdana"/>
                <a:ea typeface="Verdana"/>
                <a:cs typeface="Verdana"/>
                <a:sym typeface="Verdana"/>
              </a:rPr>
              <a:t>fragCoord.xy</a:t>
            </a:r>
            <a:r>
              <a:rPr lang="en-US" sz="1350" b="1">
                <a:solidFill>
                  <a:srgbClr val="555555"/>
                </a:solidFill>
                <a:latin typeface="Verdana"/>
                <a:ea typeface="Verdana"/>
                <a:cs typeface="Verdana"/>
                <a:sym typeface="Verdana"/>
              </a:rPr>
              <a:t>, s);</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vec2 delta;</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delta = rand2() / </a:t>
            </a:r>
            <a:r>
              <a:rPr lang="en-US" sz="1350" b="1" err="1">
                <a:solidFill>
                  <a:srgbClr val="555555"/>
                </a:solidFill>
                <a:latin typeface="Verdana"/>
                <a:ea typeface="Verdana"/>
                <a:cs typeface="Verdana"/>
                <a:sym typeface="Verdana"/>
              </a:rPr>
              <a:t>iResolution.xy</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Ray r = </a:t>
            </a:r>
            <a:r>
              <a:rPr lang="en-US" sz="1350" b="1" err="1">
                <a:solidFill>
                  <a:srgbClr val="555555"/>
                </a:solidFill>
                <a:latin typeface="Verdana"/>
                <a:ea typeface="Verdana"/>
                <a:cs typeface="Verdana"/>
                <a:sym typeface="Verdana"/>
              </a:rPr>
              <a:t>get_ray</a:t>
            </a:r>
            <a:r>
              <a:rPr lang="en-US" sz="1350" b="1">
                <a:solidFill>
                  <a:srgbClr val="555555"/>
                </a:solidFill>
                <a:latin typeface="Verdana"/>
                <a:ea typeface="Verdana"/>
                <a:cs typeface="Verdana"/>
                <a:sym typeface="Verdana"/>
              </a:rPr>
              <a:t>(</a:t>
            </a:r>
            <a:r>
              <a:rPr lang="en-US" sz="1350" b="1" err="1">
                <a:solidFill>
                  <a:srgbClr val="555555"/>
                </a:solidFill>
                <a:latin typeface="Verdana"/>
                <a:ea typeface="Verdana"/>
                <a:cs typeface="Verdana"/>
                <a:sym typeface="Verdana"/>
              </a:rPr>
              <a:t>uv+delta</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col += color(r);</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col /= </a:t>
            </a:r>
            <a:r>
              <a:rPr lang="en-US" sz="1350" b="1" err="1">
                <a:solidFill>
                  <a:srgbClr val="555555"/>
                </a:solidFill>
                <a:latin typeface="Verdana"/>
                <a:ea typeface="Verdana"/>
                <a:cs typeface="Verdana"/>
                <a:sym typeface="Verdana"/>
              </a:rPr>
              <a:t>samples_per_pixel</a:t>
            </a:r>
            <a:r>
              <a:rPr lang="en-US" sz="1350" b="1">
                <a:solidFill>
                  <a:srgbClr val="555555"/>
                </a:solidFill>
                <a:latin typeface="Verdana"/>
                <a:ea typeface="Verdana"/>
                <a:cs typeface="Verdana"/>
                <a:sym typeface="Verdana"/>
              </a:rPr>
              <a:t>;</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float gamma = 2.0;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col = pow(col, vec3(1.0/gamma));</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  </a:t>
            </a:r>
            <a:r>
              <a:rPr lang="en-US" sz="1350" b="1" err="1">
                <a:solidFill>
                  <a:srgbClr val="555555"/>
                </a:solidFill>
                <a:latin typeface="Verdana"/>
                <a:ea typeface="Verdana"/>
                <a:cs typeface="Verdana"/>
                <a:sym typeface="Verdana"/>
              </a:rPr>
              <a:t>fragColor</a:t>
            </a:r>
            <a:r>
              <a:rPr lang="en-US" sz="1350" b="1">
                <a:solidFill>
                  <a:srgbClr val="555555"/>
                </a:solidFill>
                <a:latin typeface="Verdana"/>
                <a:ea typeface="Verdana"/>
                <a:cs typeface="Verdana"/>
                <a:sym typeface="Verdana"/>
              </a:rPr>
              <a:t> = vec4(col, 1.0);</a:t>
            </a:r>
          </a:p>
          <a:p>
            <a:pPr marL="0" lvl="0" indent="0" algn="just" rtl="0">
              <a:lnSpc>
                <a:spcPct val="115000"/>
              </a:lnSpc>
              <a:spcBef>
                <a:spcPts val="1000"/>
              </a:spcBef>
              <a:spcAft>
                <a:spcPts val="0"/>
              </a:spcAft>
              <a:buNone/>
            </a:pPr>
            <a:r>
              <a:rPr lang="en-US" sz="1350" b="1">
                <a:solidFill>
                  <a:srgbClr val="555555"/>
                </a:solidFill>
                <a:latin typeface="Verdana"/>
                <a:ea typeface="Verdana"/>
                <a:cs typeface="Verdana"/>
                <a:sym typeface="Verdana"/>
              </a:rPr>
              <a:t>}</a:t>
            </a:r>
          </a:p>
        </p:txBody>
      </p:sp>
      <p:sp>
        <p:nvSpPr>
          <p:cNvPr id="234" name="Google Shape;234;gfae391e9fa_0_1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52</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ae391e9fa_0_2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ae391e9fa_0_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fae391e9fa_0_2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53</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fae391e9fa_0_2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fae391e9fa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1000"/>
              </a:spcBef>
              <a:spcAft>
                <a:spcPts val="0"/>
              </a:spcAft>
              <a:buNone/>
            </a:pPr>
            <a:endParaRPr/>
          </a:p>
        </p:txBody>
      </p:sp>
      <p:sp>
        <p:nvSpPr>
          <p:cNvPr id="270" name="Google Shape;270;gfae391e9fa_0_2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55</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56</a:t>
            </a:fld>
            <a:endParaRPr/>
          </a:p>
        </p:txBody>
      </p:sp>
    </p:spTree>
    <p:extLst>
      <p:ext uri="{BB962C8B-B14F-4D97-AF65-F5344CB8AC3E}">
        <p14:creationId xmlns:p14="http://schemas.microsoft.com/office/powerpoint/2010/main" val="22450330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f68d906cc6_0_8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f68d906cc6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Tipos</a:t>
            </a:r>
            <a:r>
              <a:rPr lang="en-US" dirty="0"/>
              <a:t> de </a:t>
            </a:r>
            <a:r>
              <a:rPr lang="en-US" dirty="0" err="1"/>
              <a:t>Materias</a:t>
            </a:r>
            <a:r>
              <a:rPr lang="en-US" dirty="0"/>
              <a:t> </a:t>
            </a:r>
            <a:r>
              <a:rPr lang="en-US" dirty="0" err="1"/>
              <a:t>implementados</a:t>
            </a:r>
            <a:endParaRPr lang="en-US" dirty="0"/>
          </a:p>
          <a:p>
            <a:pPr marL="0" lvl="0" indent="0" algn="l" rtl="0">
              <a:spcBef>
                <a:spcPts val="0"/>
              </a:spcBef>
              <a:spcAft>
                <a:spcPts val="0"/>
              </a:spcAft>
              <a:buNone/>
            </a:pPr>
            <a:r>
              <a:rPr lang="en-US" dirty="0"/>
              <a:t>#define </a:t>
            </a:r>
            <a:r>
              <a:rPr lang="en-US" dirty="0" err="1"/>
              <a:t>lambertian</a:t>
            </a:r>
            <a:r>
              <a:rPr lang="en-US" dirty="0"/>
              <a:t> 0</a:t>
            </a:r>
          </a:p>
          <a:p>
            <a:pPr marL="0" lvl="0" indent="0" algn="l" rtl="0">
              <a:spcBef>
                <a:spcPts val="0"/>
              </a:spcBef>
              <a:spcAft>
                <a:spcPts val="0"/>
              </a:spcAft>
              <a:buNone/>
            </a:pPr>
            <a:r>
              <a:rPr lang="en-US" dirty="0"/>
              <a:t>#define metal 1</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Definições</a:t>
            </a:r>
            <a:r>
              <a:rPr lang="en-US" dirty="0"/>
              <a:t> de material dos </a:t>
            </a:r>
            <a:r>
              <a:rPr lang="en-US" dirty="0" err="1"/>
              <a:t>objetos</a:t>
            </a:r>
            <a:endParaRPr lang="en-US" dirty="0"/>
          </a:p>
          <a:p>
            <a:pPr marL="0" lvl="0" indent="0" algn="l" rtl="0">
              <a:spcBef>
                <a:spcPts val="0"/>
              </a:spcBef>
              <a:spcAft>
                <a:spcPts val="0"/>
              </a:spcAft>
              <a:buNone/>
            </a:pPr>
            <a:r>
              <a:rPr lang="en-US" dirty="0"/>
              <a:t>struct Material {</a:t>
            </a:r>
          </a:p>
          <a:p>
            <a:pPr marL="0" lvl="0" indent="0" algn="l" rtl="0">
              <a:spcBef>
                <a:spcPts val="0"/>
              </a:spcBef>
              <a:spcAft>
                <a:spcPts val="0"/>
              </a:spcAft>
              <a:buNone/>
            </a:pPr>
            <a:r>
              <a:rPr lang="en-US" dirty="0"/>
              <a:t>  vec3 albedo; // </a:t>
            </a:r>
            <a:r>
              <a:rPr lang="en-US" dirty="0" err="1"/>
              <a:t>na</a:t>
            </a:r>
            <a:r>
              <a:rPr lang="en-US" dirty="0"/>
              <a:t> </a:t>
            </a:r>
            <a:r>
              <a:rPr lang="en-US" dirty="0" err="1"/>
              <a:t>prática</a:t>
            </a:r>
            <a:r>
              <a:rPr lang="en-US" dirty="0"/>
              <a:t> a </a:t>
            </a:r>
            <a:r>
              <a:rPr lang="en-US" dirty="0" err="1"/>
              <a:t>cor</a:t>
            </a:r>
            <a:r>
              <a:rPr lang="en-US" dirty="0"/>
              <a:t> do </a:t>
            </a:r>
            <a:r>
              <a:rPr lang="en-US" dirty="0" err="1"/>
              <a:t>objeto</a:t>
            </a:r>
            <a:endParaRPr lang="en-US" dirty="0"/>
          </a:p>
          <a:p>
            <a:pPr marL="0" lvl="0" indent="0" algn="l" rtl="0">
              <a:spcBef>
                <a:spcPts val="0"/>
              </a:spcBef>
              <a:spcAft>
                <a:spcPts val="0"/>
              </a:spcAft>
              <a:buNone/>
            </a:pPr>
            <a:r>
              <a:rPr lang="en-US" dirty="0"/>
              <a:t>  int type; // </a:t>
            </a:r>
            <a:r>
              <a:rPr lang="en-US" dirty="0" err="1"/>
              <a:t>tipo</a:t>
            </a:r>
            <a:r>
              <a:rPr lang="en-US" dirty="0"/>
              <a:t> (</a:t>
            </a:r>
            <a:r>
              <a:rPr lang="en-US" dirty="0" err="1"/>
              <a:t>lambertiam</a:t>
            </a:r>
            <a:r>
              <a:rPr lang="en-US" dirty="0"/>
              <a:t> </a:t>
            </a:r>
            <a:r>
              <a:rPr lang="en-US" dirty="0" err="1"/>
              <a:t>ou</a:t>
            </a:r>
            <a:r>
              <a:rPr lang="en-US" dirty="0"/>
              <a:t> metal)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Raio</a:t>
            </a:r>
            <a:r>
              <a:rPr lang="en-US" dirty="0"/>
              <a:t> </a:t>
            </a:r>
            <a:r>
              <a:rPr lang="en-US" dirty="0" err="1"/>
              <a:t>lançado</a:t>
            </a:r>
            <a:r>
              <a:rPr lang="en-US" dirty="0"/>
              <a:t> </a:t>
            </a:r>
            <a:r>
              <a:rPr lang="en-US" dirty="0" err="1"/>
              <a:t>diretamente</a:t>
            </a:r>
            <a:r>
              <a:rPr lang="en-US" dirty="0"/>
              <a:t> </a:t>
            </a:r>
            <a:r>
              <a:rPr lang="en-US" dirty="0" err="1"/>
              <a:t>ou</a:t>
            </a:r>
            <a:r>
              <a:rPr lang="en-US" dirty="0"/>
              <a:t> </a:t>
            </a:r>
            <a:r>
              <a:rPr lang="en-US" dirty="0" err="1"/>
              <a:t>refletido</a:t>
            </a:r>
            <a:endParaRPr lang="en-US" dirty="0"/>
          </a:p>
          <a:p>
            <a:pPr marL="0" lvl="0" indent="0" algn="l" rtl="0">
              <a:spcBef>
                <a:spcPts val="0"/>
              </a:spcBef>
              <a:spcAft>
                <a:spcPts val="0"/>
              </a:spcAft>
              <a:buNone/>
            </a:pPr>
            <a:r>
              <a:rPr lang="en-US" dirty="0"/>
              <a:t>struct Ray {</a:t>
            </a:r>
          </a:p>
          <a:p>
            <a:pPr marL="0" lvl="0" indent="0" algn="l" rtl="0">
              <a:spcBef>
                <a:spcPts val="0"/>
              </a:spcBef>
              <a:spcAft>
                <a:spcPts val="0"/>
              </a:spcAft>
              <a:buNone/>
            </a:pPr>
            <a:r>
              <a:rPr lang="en-US" dirty="0"/>
              <a:t>  vec3 origin, direction;</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Estrutura</a:t>
            </a:r>
            <a:r>
              <a:rPr lang="en-US" dirty="0"/>
              <a:t> para </a:t>
            </a:r>
            <a:r>
              <a:rPr lang="en-US" dirty="0" err="1"/>
              <a:t>controle</a:t>
            </a:r>
            <a:r>
              <a:rPr lang="en-US" dirty="0"/>
              <a:t> de </a:t>
            </a:r>
            <a:r>
              <a:rPr lang="en-US" dirty="0" err="1"/>
              <a:t>colisões</a:t>
            </a:r>
            <a:r>
              <a:rPr lang="en-US" dirty="0"/>
              <a:t> de </a:t>
            </a:r>
            <a:r>
              <a:rPr lang="en-US" dirty="0" err="1"/>
              <a:t>raios</a:t>
            </a:r>
            <a:endParaRPr lang="en-US" dirty="0"/>
          </a:p>
          <a:p>
            <a:pPr marL="0" lvl="0" indent="0" algn="l" rtl="0">
              <a:spcBef>
                <a:spcPts val="0"/>
              </a:spcBef>
              <a:spcAft>
                <a:spcPts val="0"/>
              </a:spcAft>
              <a:buNone/>
            </a:pPr>
            <a:r>
              <a:rPr lang="en-US" dirty="0"/>
              <a:t>struct </a:t>
            </a:r>
            <a:r>
              <a:rPr lang="en-US" dirty="0" err="1"/>
              <a:t>hit_record</a:t>
            </a:r>
            <a:r>
              <a:rPr lang="en-US" dirty="0"/>
              <a:t> {</a:t>
            </a:r>
          </a:p>
          <a:p>
            <a:pPr marL="0" lvl="0" indent="0" algn="l" rtl="0">
              <a:spcBef>
                <a:spcPts val="0"/>
              </a:spcBef>
              <a:spcAft>
                <a:spcPts val="0"/>
              </a:spcAft>
              <a:buNone/>
            </a:pPr>
            <a:r>
              <a:rPr lang="en-US" dirty="0"/>
              <a:t>  float t;</a:t>
            </a:r>
          </a:p>
          <a:p>
            <a:pPr marL="0" lvl="0" indent="0" algn="l" rtl="0">
              <a:spcBef>
                <a:spcPts val="0"/>
              </a:spcBef>
              <a:spcAft>
                <a:spcPts val="0"/>
              </a:spcAft>
              <a:buNone/>
            </a:pPr>
            <a:r>
              <a:rPr lang="en-US" dirty="0"/>
              <a:t>  vec3 p, normal;</a:t>
            </a:r>
          </a:p>
          <a:p>
            <a:pPr marL="0" lvl="0" indent="0" algn="l" rtl="0">
              <a:spcBef>
                <a:spcPts val="0"/>
              </a:spcBef>
              <a:spcAft>
                <a:spcPts val="0"/>
              </a:spcAft>
              <a:buNone/>
            </a:pPr>
            <a:r>
              <a:rPr lang="en-US" dirty="0"/>
              <a:t>  Material mat;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Definições</a:t>
            </a:r>
            <a:r>
              <a:rPr lang="en-US" dirty="0"/>
              <a:t> para </a:t>
            </a:r>
            <a:r>
              <a:rPr lang="en-US" dirty="0" err="1"/>
              <a:t>esferas</a:t>
            </a:r>
            <a:endParaRPr lang="en-US" dirty="0"/>
          </a:p>
          <a:p>
            <a:pPr marL="0" lvl="0" indent="0" algn="l" rtl="0">
              <a:spcBef>
                <a:spcPts val="0"/>
              </a:spcBef>
              <a:spcAft>
                <a:spcPts val="0"/>
              </a:spcAft>
              <a:buNone/>
            </a:pPr>
            <a:r>
              <a:rPr lang="en-US" dirty="0"/>
              <a:t>struct Sphere {</a:t>
            </a:r>
          </a:p>
          <a:p>
            <a:pPr marL="0" lvl="0" indent="0" algn="l" rtl="0">
              <a:spcBef>
                <a:spcPts val="0"/>
              </a:spcBef>
              <a:spcAft>
                <a:spcPts val="0"/>
              </a:spcAft>
              <a:buNone/>
            </a:pPr>
            <a:r>
              <a:rPr lang="en-US" dirty="0"/>
              <a:t>  vec3 center;</a:t>
            </a:r>
          </a:p>
          <a:p>
            <a:pPr marL="0" lvl="0" indent="0" algn="l" rtl="0">
              <a:spcBef>
                <a:spcPts val="0"/>
              </a:spcBef>
              <a:spcAft>
                <a:spcPts val="0"/>
              </a:spcAft>
              <a:buNone/>
            </a:pPr>
            <a:r>
              <a:rPr lang="en-US" dirty="0"/>
              <a:t>  float radius;</a:t>
            </a:r>
          </a:p>
          <a:p>
            <a:pPr marL="0" lvl="0" indent="0" algn="l" rtl="0">
              <a:spcBef>
                <a:spcPts val="0"/>
              </a:spcBef>
              <a:spcAft>
                <a:spcPts val="0"/>
              </a:spcAft>
              <a:buNone/>
            </a:pPr>
            <a:r>
              <a:rPr lang="en-US" dirty="0"/>
              <a:t>  Material mat;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Rotinas</a:t>
            </a:r>
            <a:r>
              <a:rPr lang="en-US" dirty="0"/>
              <a:t> para </a:t>
            </a:r>
            <a:r>
              <a:rPr lang="en-US" dirty="0" err="1"/>
              <a:t>números</a:t>
            </a:r>
            <a:r>
              <a:rPr lang="en-US" dirty="0"/>
              <a:t> </a:t>
            </a:r>
            <a:r>
              <a:rPr lang="en-US" dirty="0" err="1"/>
              <a:t>aleatórios</a:t>
            </a:r>
            <a:endParaRPr lang="en-US" dirty="0"/>
          </a:p>
          <a:p>
            <a:pPr marL="0" lvl="0" indent="0" algn="l" rtl="0">
              <a:spcBef>
                <a:spcPts val="0"/>
              </a:spcBef>
              <a:spcAft>
                <a:spcPts val="0"/>
              </a:spcAft>
              <a:buNone/>
            </a:pPr>
            <a:r>
              <a:rPr lang="en-US" dirty="0"/>
              <a:t>vec3 </a:t>
            </a:r>
            <a:r>
              <a:rPr lang="en-US" dirty="0" err="1"/>
              <a:t>frand</a:t>
            </a:r>
            <a:r>
              <a:rPr lang="en-US" dirty="0"/>
              <a:t>;</a:t>
            </a:r>
          </a:p>
          <a:p>
            <a:pPr marL="0" lvl="0" indent="0" algn="l" rtl="0">
              <a:spcBef>
                <a:spcPts val="0"/>
              </a:spcBef>
              <a:spcAft>
                <a:spcPts val="0"/>
              </a:spcAft>
              <a:buNone/>
            </a:pPr>
            <a:r>
              <a:rPr lang="en-US" dirty="0"/>
              <a:t>vec3 rand = vec3(0.5, 0.5, 0.5);</a:t>
            </a:r>
          </a:p>
          <a:p>
            <a:pPr marL="0" lvl="0" indent="0" algn="l" rtl="0">
              <a:spcBef>
                <a:spcPts val="0"/>
              </a:spcBef>
              <a:spcAft>
                <a:spcPts val="0"/>
              </a:spcAft>
              <a:buNone/>
            </a:pPr>
            <a:r>
              <a:rPr lang="en-US" dirty="0"/>
              <a:t>vec2 rand2(){ </a:t>
            </a:r>
          </a:p>
          <a:p>
            <a:pPr marL="0" lvl="0" indent="0" algn="l" rtl="0">
              <a:spcBef>
                <a:spcPts val="0"/>
              </a:spcBef>
              <a:spcAft>
                <a:spcPts val="0"/>
              </a:spcAft>
              <a:buNone/>
            </a:pPr>
            <a:r>
              <a:rPr lang="en-US" dirty="0"/>
              <a:t>  vec3 rand = vec3(</a:t>
            </a:r>
          </a:p>
          <a:p>
            <a:pPr marL="0" lvl="0" indent="0" algn="l" rtl="0">
              <a:spcBef>
                <a:spcPts val="0"/>
              </a:spcBef>
              <a:spcAft>
                <a:spcPts val="0"/>
              </a:spcAft>
              <a:buNone/>
            </a:pPr>
            <a:r>
              <a:rPr lang="en-US" dirty="0"/>
              <a:t>    mod(</a:t>
            </a:r>
            <a:r>
              <a:rPr lang="en-US" dirty="0" err="1"/>
              <a:t>rand.y</a:t>
            </a:r>
            <a:r>
              <a:rPr lang="en-US" dirty="0"/>
              <a:t>*(195.1*frand.z+371.2*frand.x+508.3*</a:t>
            </a:r>
            <a:r>
              <a:rPr lang="en-US" dirty="0" err="1"/>
              <a:t>frand.y</a:t>
            </a:r>
            <a:r>
              <a:rPr lang="en-US" dirty="0"/>
              <a:t>), 1.0),</a:t>
            </a:r>
          </a:p>
          <a:p>
            <a:pPr marL="0" lvl="0" indent="0" algn="l" rtl="0">
              <a:spcBef>
                <a:spcPts val="0"/>
              </a:spcBef>
              <a:spcAft>
                <a:spcPts val="0"/>
              </a:spcAft>
              <a:buNone/>
            </a:pPr>
            <a:r>
              <a:rPr lang="en-US" dirty="0"/>
              <a:t>    mod(</a:t>
            </a:r>
            <a:r>
              <a:rPr lang="en-US" dirty="0" err="1"/>
              <a:t>rand.x</a:t>
            </a:r>
            <a:r>
              <a:rPr lang="en-US" dirty="0"/>
              <a:t>*(573.9*frand.z+736.4*frand.y+914.5*</a:t>
            </a:r>
            <a:r>
              <a:rPr lang="en-US" dirty="0" err="1"/>
              <a:t>frand.x</a:t>
            </a:r>
            <a:r>
              <a:rPr lang="en-US" dirty="0"/>
              <a:t>), 1.0),</a:t>
            </a:r>
          </a:p>
          <a:p>
            <a:pPr marL="0" lvl="0" indent="0" algn="l" rtl="0">
              <a:spcBef>
                <a:spcPts val="0"/>
              </a:spcBef>
              <a:spcAft>
                <a:spcPts val="0"/>
              </a:spcAft>
              <a:buNone/>
            </a:pPr>
            <a:r>
              <a:rPr lang="en-US" dirty="0"/>
              <a:t>    </a:t>
            </a:r>
            <a:r>
              <a:rPr lang="en-US" dirty="0" err="1"/>
              <a:t>rand.z</a:t>
            </a: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fract</a:t>
            </a:r>
            <a:r>
              <a:rPr lang="en-US" dirty="0"/>
              <a:t>(rand).xy-0.5;</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random_in_unit_sphere</a:t>
            </a:r>
            <a:r>
              <a:rPr lang="en-US" dirty="0"/>
              <a:t>(){ </a:t>
            </a:r>
          </a:p>
          <a:p>
            <a:pPr marL="0" lvl="0" indent="0" algn="l" rtl="0">
              <a:spcBef>
                <a:spcPts val="0"/>
              </a:spcBef>
              <a:spcAft>
                <a:spcPts val="0"/>
              </a:spcAft>
              <a:buNone/>
            </a:pPr>
            <a:r>
              <a:rPr lang="en-US" dirty="0"/>
              <a:t>  rand = vec3(</a:t>
            </a:r>
          </a:p>
          <a:p>
            <a:pPr marL="0" lvl="0" indent="0" algn="l" rtl="0">
              <a:spcBef>
                <a:spcPts val="0"/>
              </a:spcBef>
              <a:spcAft>
                <a:spcPts val="0"/>
              </a:spcAft>
              <a:buNone/>
            </a:pPr>
            <a:r>
              <a:rPr lang="en-US" dirty="0"/>
              <a:t>    mod(</a:t>
            </a:r>
            <a:r>
              <a:rPr lang="en-US" dirty="0" err="1"/>
              <a:t>rand.z</a:t>
            </a:r>
            <a:r>
              <a:rPr lang="en-US" dirty="0"/>
              <a:t>*((57.1*</a:t>
            </a:r>
            <a:r>
              <a:rPr lang="en-US" dirty="0" err="1"/>
              <a:t>frand.z</a:t>
            </a:r>
            <a:r>
              <a:rPr lang="en-US" dirty="0"/>
              <a:t>)+(57.1*</a:t>
            </a:r>
            <a:r>
              <a:rPr lang="en-US" dirty="0" err="1"/>
              <a:t>frand.x</a:t>
            </a:r>
            <a:r>
              <a:rPr lang="en-US" dirty="0"/>
              <a:t>)+(759.7*</a:t>
            </a:r>
            <a:r>
              <a:rPr lang="en-US" dirty="0" err="1"/>
              <a:t>frand.y</a:t>
            </a:r>
            <a:r>
              <a:rPr lang="en-US" dirty="0"/>
              <a:t>))*3.83,2.0),</a:t>
            </a:r>
          </a:p>
          <a:p>
            <a:pPr marL="0" lvl="0" indent="0" algn="l" rtl="0">
              <a:spcBef>
                <a:spcPts val="0"/>
              </a:spcBef>
              <a:spcAft>
                <a:spcPts val="0"/>
              </a:spcAft>
              <a:buNone/>
            </a:pPr>
            <a:r>
              <a:rPr lang="en-US" dirty="0"/>
              <a:t>    mod(</a:t>
            </a:r>
            <a:r>
              <a:rPr lang="en-US" dirty="0" err="1"/>
              <a:t>rand.x</a:t>
            </a:r>
            <a:r>
              <a:rPr lang="en-US" dirty="0"/>
              <a:t>*((41.1*</a:t>
            </a:r>
            <a:r>
              <a:rPr lang="en-US" dirty="0" err="1"/>
              <a:t>frand.z</a:t>
            </a:r>
            <a:r>
              <a:rPr lang="en-US" dirty="0"/>
              <a:t>)+(65.7*</a:t>
            </a:r>
            <a:r>
              <a:rPr lang="en-US" dirty="0" err="1"/>
              <a:t>frand.x</a:t>
            </a:r>
            <a:r>
              <a:rPr lang="en-US" dirty="0"/>
              <a:t>)+(621.9*</a:t>
            </a:r>
            <a:r>
              <a:rPr lang="en-US" dirty="0" err="1"/>
              <a:t>frand.y</a:t>
            </a:r>
            <a:r>
              <a:rPr lang="en-US" dirty="0"/>
              <a:t>))*1.57,2.0),</a:t>
            </a:r>
          </a:p>
          <a:p>
            <a:pPr marL="0" lvl="0" indent="0" algn="l" rtl="0">
              <a:spcBef>
                <a:spcPts val="0"/>
              </a:spcBef>
              <a:spcAft>
                <a:spcPts val="0"/>
              </a:spcAft>
              <a:buNone/>
            </a:pPr>
            <a:r>
              <a:rPr lang="en-US" dirty="0"/>
              <a:t>    mod(</a:t>
            </a:r>
            <a:r>
              <a:rPr lang="en-US" dirty="0" err="1"/>
              <a:t>rand.y</a:t>
            </a:r>
            <a:r>
              <a:rPr lang="en-US" dirty="0"/>
              <a:t>*((33.1*</a:t>
            </a:r>
            <a:r>
              <a:rPr lang="en-US" dirty="0" err="1"/>
              <a:t>frand.z</a:t>
            </a:r>
            <a:r>
              <a:rPr lang="en-US" dirty="0"/>
              <a:t>)+(45.3*</a:t>
            </a:r>
            <a:r>
              <a:rPr lang="en-US" dirty="0" err="1"/>
              <a:t>frand.x</a:t>
            </a:r>
            <a:r>
              <a:rPr lang="en-US" dirty="0"/>
              <a:t>)+(557.2*</a:t>
            </a:r>
            <a:r>
              <a:rPr lang="en-US" dirty="0" err="1"/>
              <a:t>frand.y</a:t>
            </a:r>
            <a:r>
              <a:rPr lang="en-US" dirty="0"/>
              <a:t>))*2.34,2.0)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(rand-vec3(1.0));</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random_unit_vector</a:t>
            </a:r>
            <a:r>
              <a:rPr lang="en-US" dirty="0"/>
              <a:t>() {</a:t>
            </a:r>
          </a:p>
          <a:p>
            <a:pPr marL="0" lvl="0" indent="0" algn="l" rtl="0">
              <a:spcBef>
                <a:spcPts val="0"/>
              </a:spcBef>
              <a:spcAft>
                <a:spcPts val="0"/>
              </a:spcAft>
              <a:buNone/>
            </a:pPr>
            <a:r>
              <a:rPr lang="en-US" dirty="0"/>
              <a:t>    return (normalize(</a:t>
            </a:r>
            <a:r>
              <a:rPr lang="en-US" dirty="0" err="1"/>
              <a:t>random_in_unit_sphere</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random_in_hemisphere</a:t>
            </a:r>
            <a:r>
              <a:rPr lang="en-US" dirty="0"/>
              <a:t>(vec3 normal) {</a:t>
            </a:r>
          </a:p>
          <a:p>
            <a:pPr marL="0" lvl="0" indent="0" algn="l" rtl="0">
              <a:spcBef>
                <a:spcPts val="0"/>
              </a:spcBef>
              <a:spcAft>
                <a:spcPts val="0"/>
              </a:spcAft>
              <a:buNone/>
            </a:pPr>
            <a:r>
              <a:rPr lang="en-US" dirty="0"/>
              <a:t>    vec3 </a:t>
            </a:r>
            <a:r>
              <a:rPr lang="en-US" dirty="0" err="1"/>
              <a:t>in_unit_sphere</a:t>
            </a:r>
            <a:r>
              <a:rPr lang="en-US" dirty="0"/>
              <a:t> = </a:t>
            </a:r>
            <a:r>
              <a:rPr lang="en-US" dirty="0" err="1"/>
              <a:t>random_in_unit_sphere</a:t>
            </a:r>
            <a:r>
              <a:rPr lang="en-US" dirty="0"/>
              <a:t>();</a:t>
            </a:r>
          </a:p>
          <a:p>
            <a:pPr marL="0" lvl="0" indent="0" algn="l" rtl="0">
              <a:spcBef>
                <a:spcPts val="0"/>
              </a:spcBef>
              <a:spcAft>
                <a:spcPts val="0"/>
              </a:spcAft>
              <a:buNone/>
            </a:pPr>
            <a:r>
              <a:rPr lang="en-US" dirty="0"/>
              <a:t>    if (dot(</a:t>
            </a:r>
            <a:r>
              <a:rPr lang="en-US" dirty="0" err="1"/>
              <a:t>in_unit_sphere</a:t>
            </a:r>
            <a:r>
              <a:rPr lang="en-US" dirty="0"/>
              <a:t>, normal) &gt; 0.0) // In the same hemisphere as the normal</a:t>
            </a:r>
          </a:p>
          <a:p>
            <a:pPr marL="0" lvl="0" indent="0" algn="l" rtl="0">
              <a:spcBef>
                <a:spcPts val="0"/>
              </a:spcBef>
              <a:spcAft>
                <a:spcPts val="0"/>
              </a:spcAft>
              <a:buNone/>
            </a:pPr>
            <a:r>
              <a:rPr lang="en-US" dirty="0"/>
              <a:t>        return </a:t>
            </a:r>
            <a:r>
              <a:rPr lang="en-US" dirty="0" err="1"/>
              <a:t>in_unit_sphere</a:t>
            </a:r>
            <a:r>
              <a:rPr lang="en-US" dirty="0"/>
              <a:t>;</a:t>
            </a:r>
          </a:p>
          <a:p>
            <a:pPr marL="0" lvl="0" indent="0" algn="l" rtl="0">
              <a:spcBef>
                <a:spcPts val="0"/>
              </a:spcBef>
              <a:spcAft>
                <a:spcPts val="0"/>
              </a:spcAft>
              <a:buNone/>
            </a:pPr>
            <a:r>
              <a:rPr lang="en-US" dirty="0"/>
              <a:t>    else</a:t>
            </a:r>
          </a:p>
          <a:p>
            <a:pPr marL="0" lvl="0" indent="0" algn="l" rtl="0">
              <a:spcBef>
                <a:spcPts val="0"/>
              </a:spcBef>
              <a:spcAft>
                <a:spcPts val="0"/>
              </a:spcAft>
              <a:buNone/>
            </a:pPr>
            <a:r>
              <a:rPr lang="en-US" dirty="0"/>
              <a:t>        return -</a:t>
            </a:r>
            <a:r>
              <a:rPr lang="en-US" dirty="0" err="1"/>
              <a:t>in_unit_sphere</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Verifica</a:t>
            </a:r>
            <a:r>
              <a:rPr lang="en-US" dirty="0"/>
              <a:t> se um </a:t>
            </a:r>
            <a:r>
              <a:rPr lang="en-US" dirty="0" err="1"/>
              <a:t>vetor</a:t>
            </a:r>
            <a:r>
              <a:rPr lang="en-US" dirty="0"/>
              <a:t> </a:t>
            </a:r>
            <a:r>
              <a:rPr lang="en-US" dirty="0" err="1"/>
              <a:t>ter</a:t>
            </a:r>
            <a:r>
              <a:rPr lang="en-US" dirty="0"/>
              <a:t> </a:t>
            </a:r>
            <a:r>
              <a:rPr lang="en-US" dirty="0" err="1"/>
              <a:t>todas</a:t>
            </a:r>
            <a:r>
              <a:rPr lang="en-US" dirty="0"/>
              <a:t> </a:t>
            </a:r>
            <a:r>
              <a:rPr lang="en-US" dirty="0" err="1"/>
              <a:t>suas</a:t>
            </a:r>
            <a:r>
              <a:rPr lang="en-US" dirty="0"/>
              <a:t> </a:t>
            </a:r>
            <a:r>
              <a:rPr lang="en-US" dirty="0" err="1"/>
              <a:t>coordenadas</a:t>
            </a:r>
            <a:r>
              <a:rPr lang="en-US" dirty="0"/>
              <a:t> </a:t>
            </a:r>
            <a:r>
              <a:rPr lang="en-US" dirty="0" err="1"/>
              <a:t>muito</a:t>
            </a:r>
            <a:r>
              <a:rPr lang="en-US" dirty="0"/>
              <a:t> </a:t>
            </a:r>
            <a:r>
              <a:rPr lang="en-US" dirty="0" err="1"/>
              <a:t>pequenas</a:t>
            </a:r>
            <a:endParaRPr lang="en-US" dirty="0"/>
          </a:p>
          <a:p>
            <a:pPr marL="0" lvl="0" indent="0" algn="l" rtl="0">
              <a:spcBef>
                <a:spcPts val="0"/>
              </a:spcBef>
              <a:spcAft>
                <a:spcPts val="0"/>
              </a:spcAft>
              <a:buNone/>
            </a:pPr>
            <a:r>
              <a:rPr lang="en-US" dirty="0"/>
              <a:t>bool </a:t>
            </a:r>
            <a:r>
              <a:rPr lang="en-US" dirty="0" err="1"/>
              <a:t>near_zero</a:t>
            </a:r>
            <a:r>
              <a:rPr lang="en-US" dirty="0"/>
              <a:t>(vec3 e) {</a:t>
            </a:r>
          </a:p>
          <a:p>
            <a:pPr marL="0" lvl="0" indent="0" algn="l" rtl="0">
              <a:spcBef>
                <a:spcPts val="0"/>
              </a:spcBef>
              <a:spcAft>
                <a:spcPts val="0"/>
              </a:spcAft>
              <a:buNone/>
            </a:pPr>
            <a:r>
              <a:rPr lang="en-US" dirty="0"/>
              <a:t>  float s = 1e-8;</a:t>
            </a:r>
          </a:p>
          <a:p>
            <a:pPr marL="0" lvl="0" indent="0" algn="l" rtl="0">
              <a:spcBef>
                <a:spcPts val="0"/>
              </a:spcBef>
              <a:spcAft>
                <a:spcPts val="0"/>
              </a:spcAft>
              <a:buNone/>
            </a:pPr>
            <a:r>
              <a:rPr lang="en-US" dirty="0"/>
              <a:t>  return (abs(e[0]) &lt; s) &amp;&amp; (abs(e[1]) &lt; s) &amp;&amp; (abs(e[2]) &lt; s);</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Retornando</a:t>
            </a:r>
            <a:r>
              <a:rPr lang="en-US" dirty="0"/>
              <a:t> o </a:t>
            </a:r>
            <a:r>
              <a:rPr lang="en-US" dirty="0" err="1"/>
              <a:t>ponto</a:t>
            </a:r>
            <a:r>
              <a:rPr lang="en-US" dirty="0"/>
              <a:t> </a:t>
            </a:r>
            <a:r>
              <a:rPr lang="en-US" dirty="0" err="1"/>
              <a:t>em</a:t>
            </a:r>
            <a:r>
              <a:rPr lang="en-US" dirty="0"/>
              <a:t> um t de </a:t>
            </a:r>
            <a:r>
              <a:rPr lang="en-US" dirty="0" err="1"/>
              <a:t>raio</a:t>
            </a:r>
            <a:endParaRPr lang="en-US" dirty="0"/>
          </a:p>
          <a:p>
            <a:pPr marL="0" lvl="0" indent="0" algn="l" rtl="0">
              <a:spcBef>
                <a:spcPts val="0"/>
              </a:spcBef>
              <a:spcAft>
                <a:spcPts val="0"/>
              </a:spcAft>
              <a:buNone/>
            </a:pPr>
            <a:r>
              <a:rPr lang="en-US" dirty="0"/>
              <a:t>vec3 </a:t>
            </a:r>
            <a:r>
              <a:rPr lang="en-US" dirty="0" err="1"/>
              <a:t>point_at_parameter</a:t>
            </a:r>
            <a:r>
              <a:rPr lang="en-US" dirty="0"/>
              <a:t>(Ray r, float t) {</a:t>
            </a:r>
          </a:p>
          <a:p>
            <a:pPr marL="0" lvl="0" indent="0" algn="l" rtl="0">
              <a:spcBef>
                <a:spcPts val="0"/>
              </a:spcBef>
              <a:spcAft>
                <a:spcPts val="0"/>
              </a:spcAft>
              <a:buNone/>
            </a:pPr>
            <a:r>
              <a:rPr lang="en-US" dirty="0"/>
              <a:t>  return(</a:t>
            </a:r>
            <a:r>
              <a:rPr lang="en-US" dirty="0" err="1"/>
              <a:t>r.origin</a:t>
            </a:r>
            <a:r>
              <a:rPr lang="en-US" dirty="0"/>
              <a:t> + t*</a:t>
            </a:r>
            <a:r>
              <a:rPr lang="en-US" dirty="0" err="1"/>
              <a:t>r.direction</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Verificando</a:t>
            </a:r>
            <a:r>
              <a:rPr lang="en-US" dirty="0"/>
              <a:t> o </a:t>
            </a:r>
            <a:r>
              <a:rPr lang="en-US" dirty="0" err="1"/>
              <a:t>lado</a:t>
            </a:r>
            <a:r>
              <a:rPr lang="en-US" dirty="0"/>
              <a:t> da face </a:t>
            </a:r>
            <a:r>
              <a:rPr lang="en-US" dirty="0" err="1"/>
              <a:t>correto</a:t>
            </a:r>
            <a:endParaRPr lang="en-US" dirty="0"/>
          </a:p>
          <a:p>
            <a:pPr marL="0" lvl="0" indent="0" algn="l" rtl="0">
              <a:spcBef>
                <a:spcPts val="0"/>
              </a:spcBef>
              <a:spcAft>
                <a:spcPts val="0"/>
              </a:spcAft>
              <a:buNone/>
            </a:pPr>
            <a:r>
              <a:rPr lang="en-US" dirty="0"/>
              <a:t>vec3 </a:t>
            </a:r>
            <a:r>
              <a:rPr lang="en-US" dirty="0" err="1"/>
              <a:t>set_face_normal</a:t>
            </a:r>
            <a:r>
              <a:rPr lang="en-US" dirty="0"/>
              <a:t>(Ray r, vec3 </a:t>
            </a:r>
            <a:r>
              <a:rPr lang="en-US" dirty="0" err="1"/>
              <a:t>outward_normal</a:t>
            </a:r>
            <a:r>
              <a:rPr lang="en-US" dirty="0"/>
              <a:t>) {</a:t>
            </a:r>
          </a:p>
          <a:p>
            <a:pPr marL="0" lvl="0" indent="0" algn="l" rtl="0">
              <a:spcBef>
                <a:spcPts val="0"/>
              </a:spcBef>
              <a:spcAft>
                <a:spcPts val="0"/>
              </a:spcAft>
              <a:buNone/>
            </a:pPr>
            <a:r>
              <a:rPr lang="en-US" dirty="0"/>
              <a:t>    bool </a:t>
            </a:r>
            <a:r>
              <a:rPr lang="en-US" dirty="0" err="1"/>
              <a:t>front_face</a:t>
            </a:r>
            <a:r>
              <a:rPr lang="en-US" dirty="0"/>
              <a:t> = dot(</a:t>
            </a:r>
            <a:r>
              <a:rPr lang="en-US" dirty="0" err="1"/>
              <a:t>r.direction</a:t>
            </a:r>
            <a:r>
              <a:rPr lang="en-US" dirty="0"/>
              <a:t>, </a:t>
            </a:r>
            <a:r>
              <a:rPr lang="en-US" dirty="0" err="1"/>
              <a:t>outward_normal</a:t>
            </a:r>
            <a:r>
              <a:rPr lang="en-US" dirty="0"/>
              <a:t>) &lt; 0.0;</a:t>
            </a:r>
          </a:p>
          <a:p>
            <a:pPr marL="0" lvl="0" indent="0" algn="l" rtl="0">
              <a:spcBef>
                <a:spcPts val="0"/>
              </a:spcBef>
              <a:spcAft>
                <a:spcPts val="0"/>
              </a:spcAft>
              <a:buNone/>
            </a:pPr>
            <a:r>
              <a:rPr lang="en-US" dirty="0"/>
              <a:t>    return </a:t>
            </a:r>
            <a:r>
              <a:rPr lang="en-US" dirty="0" err="1"/>
              <a:t>front_face</a:t>
            </a:r>
            <a:r>
              <a:rPr lang="en-US" dirty="0"/>
              <a:t> ? </a:t>
            </a:r>
            <a:r>
              <a:rPr lang="en-US" dirty="0" err="1"/>
              <a:t>outward_normal</a:t>
            </a:r>
            <a:r>
              <a:rPr lang="en-US" dirty="0"/>
              <a:t> :-</a:t>
            </a:r>
            <a:r>
              <a:rPr lang="en-US" dirty="0" err="1"/>
              <a:t>outward_normal</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Cria</a:t>
            </a:r>
            <a:r>
              <a:rPr lang="en-US" dirty="0"/>
              <a:t> o </a:t>
            </a:r>
            <a:r>
              <a:rPr lang="en-US" dirty="0" err="1"/>
              <a:t>raio</a:t>
            </a:r>
            <a:r>
              <a:rPr lang="en-US" dirty="0"/>
              <a:t> para o pixel da </a:t>
            </a:r>
            <a:r>
              <a:rPr lang="en-US" dirty="0" err="1"/>
              <a:t>tela</a:t>
            </a:r>
            <a:endParaRPr lang="en-US" dirty="0"/>
          </a:p>
          <a:p>
            <a:pPr marL="0" lvl="0" indent="0" algn="l" rtl="0">
              <a:spcBef>
                <a:spcPts val="0"/>
              </a:spcBef>
              <a:spcAft>
                <a:spcPts val="0"/>
              </a:spcAft>
              <a:buNone/>
            </a:pPr>
            <a:r>
              <a:rPr lang="en-US" dirty="0"/>
              <a:t>Ray </a:t>
            </a:r>
            <a:r>
              <a:rPr lang="en-US" dirty="0" err="1"/>
              <a:t>get_ray</a:t>
            </a:r>
            <a:r>
              <a:rPr lang="en-US" dirty="0"/>
              <a:t>(vec2 </a:t>
            </a:r>
            <a:r>
              <a:rPr lang="en-US" dirty="0" err="1"/>
              <a:t>uv</a:t>
            </a:r>
            <a:r>
              <a:rPr lang="en-US" dirty="0"/>
              <a:t>) {</a:t>
            </a:r>
          </a:p>
          <a:p>
            <a:pPr marL="0" lvl="0" indent="0" algn="l" rtl="0">
              <a:spcBef>
                <a:spcPts val="0"/>
              </a:spcBef>
              <a:spcAft>
                <a:spcPts val="0"/>
              </a:spcAft>
              <a:buNone/>
            </a:pPr>
            <a:r>
              <a:rPr lang="en-US" dirty="0"/>
              <a:t>  float aspect = </a:t>
            </a:r>
            <a:r>
              <a:rPr lang="en-US" dirty="0" err="1"/>
              <a:t>iResolution.x</a:t>
            </a:r>
            <a:r>
              <a:rPr lang="en-US" dirty="0"/>
              <a:t>/</a:t>
            </a:r>
            <a:r>
              <a:rPr lang="en-US" dirty="0" err="1"/>
              <a:t>iResolution.y</a:t>
            </a:r>
            <a:r>
              <a:rPr lang="en-US" dirty="0"/>
              <a:t>;</a:t>
            </a:r>
          </a:p>
          <a:p>
            <a:pPr marL="0" lvl="0" indent="0" algn="l" rtl="0">
              <a:spcBef>
                <a:spcPts val="0"/>
              </a:spcBef>
              <a:spcAft>
                <a:spcPts val="0"/>
              </a:spcAft>
              <a:buNone/>
            </a:pPr>
            <a:r>
              <a:rPr lang="en-US" dirty="0"/>
              <a:t>  vec3 </a:t>
            </a:r>
            <a:r>
              <a:rPr lang="en-US" dirty="0" err="1"/>
              <a:t>lower_left_corner</a:t>
            </a:r>
            <a:r>
              <a:rPr lang="en-US" dirty="0"/>
              <a:t> = vec3(-1.0*aspect,-1.0, -1.0);</a:t>
            </a:r>
          </a:p>
          <a:p>
            <a:pPr marL="0" lvl="0" indent="0" algn="l" rtl="0">
              <a:spcBef>
                <a:spcPts val="0"/>
              </a:spcBef>
              <a:spcAft>
                <a:spcPts val="0"/>
              </a:spcAft>
              <a:buNone/>
            </a:pPr>
            <a:r>
              <a:rPr lang="en-US" dirty="0"/>
              <a:t>  vec3 horizontal = vec3(2.0*aspect, 0.0, 0.0);</a:t>
            </a:r>
          </a:p>
          <a:p>
            <a:pPr marL="0" lvl="0" indent="0" algn="l" rtl="0">
              <a:spcBef>
                <a:spcPts val="0"/>
              </a:spcBef>
              <a:spcAft>
                <a:spcPts val="0"/>
              </a:spcAft>
              <a:buNone/>
            </a:pPr>
            <a:r>
              <a:rPr lang="en-US" dirty="0"/>
              <a:t>  vec3 vertical = vec3(0.0,2.0, 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Ray r = Ray(vec3(0,0,0), </a:t>
            </a:r>
            <a:r>
              <a:rPr lang="en-US" dirty="0" err="1"/>
              <a:t>lower_left_corner+uv.x</a:t>
            </a:r>
            <a:r>
              <a:rPr lang="en-US" dirty="0"/>
              <a:t>*</a:t>
            </a:r>
            <a:r>
              <a:rPr lang="en-US" dirty="0" err="1"/>
              <a:t>horizontal+uv.y</a:t>
            </a:r>
            <a:r>
              <a:rPr lang="en-US" dirty="0"/>
              <a:t>*vertical); </a:t>
            </a:r>
          </a:p>
          <a:p>
            <a:pPr marL="0" lvl="0" indent="0" algn="l" rtl="0">
              <a:spcBef>
                <a:spcPts val="0"/>
              </a:spcBef>
              <a:spcAft>
                <a:spcPts val="0"/>
              </a:spcAft>
              <a:buNone/>
            </a:pPr>
            <a:r>
              <a:rPr lang="en-US" dirty="0"/>
              <a:t>  return r;</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Verifica</a:t>
            </a:r>
            <a:r>
              <a:rPr lang="en-US" dirty="0"/>
              <a:t> e </a:t>
            </a:r>
            <a:r>
              <a:rPr lang="en-US" dirty="0" err="1"/>
              <a:t>atualiza</a:t>
            </a:r>
            <a:r>
              <a:rPr lang="en-US" dirty="0"/>
              <a:t> dados no </a:t>
            </a:r>
            <a:r>
              <a:rPr lang="en-US" dirty="0" err="1"/>
              <a:t>caso</a:t>
            </a:r>
            <a:r>
              <a:rPr lang="en-US" dirty="0"/>
              <a:t> da </a:t>
            </a:r>
            <a:r>
              <a:rPr lang="en-US" dirty="0" err="1"/>
              <a:t>intersecção</a:t>
            </a:r>
            <a:r>
              <a:rPr lang="en-US" dirty="0"/>
              <a:t> de um </a:t>
            </a:r>
            <a:r>
              <a:rPr lang="en-US" dirty="0" err="1"/>
              <a:t>raio</a:t>
            </a:r>
            <a:endParaRPr lang="en-US" dirty="0"/>
          </a:p>
          <a:p>
            <a:pPr marL="0" lvl="0" indent="0" algn="l" rtl="0">
              <a:spcBef>
                <a:spcPts val="0"/>
              </a:spcBef>
              <a:spcAft>
                <a:spcPts val="0"/>
              </a:spcAft>
              <a:buNone/>
            </a:pPr>
            <a:r>
              <a:rPr lang="en-US" dirty="0"/>
              <a:t>bool </a:t>
            </a:r>
            <a:r>
              <a:rPr lang="en-US" dirty="0" err="1"/>
              <a:t>hit_sphere</a:t>
            </a:r>
            <a:r>
              <a:rPr lang="en-US" dirty="0"/>
              <a:t>(Sphere s, Ray r, float </a:t>
            </a:r>
            <a:r>
              <a:rPr lang="en-US" dirty="0" err="1"/>
              <a:t>t_min</a:t>
            </a:r>
            <a:r>
              <a:rPr lang="en-US" dirty="0"/>
              <a:t>, float </a:t>
            </a:r>
            <a:r>
              <a:rPr lang="en-US" dirty="0" err="1"/>
              <a:t>t_max</a:t>
            </a:r>
            <a:r>
              <a:rPr lang="en-US" dirty="0"/>
              <a:t>, out </a:t>
            </a:r>
            <a:r>
              <a:rPr lang="en-US" dirty="0" err="1"/>
              <a:t>hit_record</a:t>
            </a:r>
            <a:r>
              <a:rPr lang="en-US" dirty="0"/>
              <a:t> rec){</a:t>
            </a:r>
          </a:p>
          <a:p>
            <a:pPr marL="0" lvl="0" indent="0" algn="l" rtl="0">
              <a:spcBef>
                <a:spcPts val="0"/>
              </a:spcBef>
              <a:spcAft>
                <a:spcPts val="0"/>
              </a:spcAft>
              <a:buNone/>
            </a:pPr>
            <a:r>
              <a:rPr lang="en-US" dirty="0"/>
              <a:t>  vec3 </a:t>
            </a:r>
            <a:r>
              <a:rPr lang="en-US" dirty="0" err="1"/>
              <a:t>oc</a:t>
            </a:r>
            <a:r>
              <a:rPr lang="en-US" dirty="0"/>
              <a:t> = </a:t>
            </a:r>
            <a:r>
              <a:rPr lang="en-US" dirty="0" err="1"/>
              <a:t>r.origin</a:t>
            </a:r>
            <a:r>
              <a:rPr lang="en-US" dirty="0"/>
              <a:t> - </a:t>
            </a:r>
            <a:r>
              <a:rPr lang="en-US" dirty="0" err="1"/>
              <a:t>s.center</a:t>
            </a:r>
            <a:r>
              <a:rPr lang="en-US" dirty="0"/>
              <a:t>;</a:t>
            </a:r>
          </a:p>
          <a:p>
            <a:pPr marL="0" lvl="0" indent="0" algn="l" rtl="0">
              <a:spcBef>
                <a:spcPts val="0"/>
              </a:spcBef>
              <a:spcAft>
                <a:spcPts val="0"/>
              </a:spcAft>
              <a:buNone/>
            </a:pPr>
            <a:r>
              <a:rPr lang="en-US" dirty="0"/>
              <a:t>  float a = dot(</a:t>
            </a:r>
            <a:r>
              <a:rPr lang="en-US" dirty="0" err="1"/>
              <a:t>r.direction,r.direction</a:t>
            </a:r>
            <a:r>
              <a:rPr lang="en-US" dirty="0"/>
              <a:t>);</a:t>
            </a:r>
          </a:p>
          <a:p>
            <a:pPr marL="0" lvl="0" indent="0" algn="l" rtl="0">
              <a:spcBef>
                <a:spcPts val="0"/>
              </a:spcBef>
              <a:spcAft>
                <a:spcPts val="0"/>
              </a:spcAft>
              <a:buNone/>
            </a:pPr>
            <a:r>
              <a:rPr lang="en-US" dirty="0"/>
              <a:t>  float </a:t>
            </a:r>
            <a:r>
              <a:rPr lang="en-US" dirty="0" err="1"/>
              <a:t>half_b</a:t>
            </a:r>
            <a:r>
              <a:rPr lang="en-US" dirty="0"/>
              <a:t> = dot(</a:t>
            </a:r>
            <a:r>
              <a:rPr lang="en-US" dirty="0" err="1"/>
              <a:t>oc</a:t>
            </a:r>
            <a:r>
              <a:rPr lang="en-US" dirty="0"/>
              <a:t>, </a:t>
            </a:r>
            <a:r>
              <a:rPr lang="en-US" dirty="0" err="1"/>
              <a:t>r.direction</a:t>
            </a:r>
            <a:r>
              <a:rPr lang="en-US" dirty="0"/>
              <a:t>);</a:t>
            </a:r>
          </a:p>
          <a:p>
            <a:pPr marL="0" lvl="0" indent="0" algn="l" rtl="0">
              <a:spcBef>
                <a:spcPts val="0"/>
              </a:spcBef>
              <a:spcAft>
                <a:spcPts val="0"/>
              </a:spcAft>
              <a:buNone/>
            </a:pPr>
            <a:r>
              <a:rPr lang="en-US" dirty="0"/>
              <a:t>  float c = dot(</a:t>
            </a:r>
            <a:r>
              <a:rPr lang="en-US" dirty="0" err="1"/>
              <a:t>oc,oc</a:t>
            </a:r>
            <a:r>
              <a:rPr lang="en-US" dirty="0"/>
              <a:t>) - </a:t>
            </a:r>
            <a:r>
              <a:rPr lang="en-US" dirty="0" err="1"/>
              <a:t>s.radius</a:t>
            </a:r>
            <a:r>
              <a:rPr lang="en-US" dirty="0"/>
              <a:t>*</a:t>
            </a:r>
            <a:r>
              <a:rPr lang="en-US" dirty="0" err="1"/>
              <a:t>s.radius</a:t>
            </a:r>
            <a:r>
              <a:rPr lang="en-US" dirty="0"/>
              <a:t>;</a:t>
            </a:r>
          </a:p>
          <a:p>
            <a:pPr marL="0" lvl="0" indent="0" algn="l" rtl="0">
              <a:spcBef>
                <a:spcPts val="0"/>
              </a:spcBef>
              <a:spcAft>
                <a:spcPts val="0"/>
              </a:spcAft>
              <a:buNone/>
            </a:pPr>
            <a:r>
              <a:rPr lang="en-US" dirty="0"/>
              <a:t>  float </a:t>
            </a:r>
            <a:r>
              <a:rPr lang="en-US" dirty="0" err="1"/>
              <a:t>discriminat</a:t>
            </a:r>
            <a:r>
              <a:rPr lang="en-US" dirty="0"/>
              <a:t> = </a:t>
            </a:r>
            <a:r>
              <a:rPr lang="en-US" dirty="0" err="1"/>
              <a:t>half_b</a:t>
            </a:r>
            <a:r>
              <a:rPr lang="en-US" dirty="0"/>
              <a:t>*</a:t>
            </a:r>
            <a:r>
              <a:rPr lang="en-US" dirty="0" err="1"/>
              <a:t>half_b</a:t>
            </a:r>
            <a:r>
              <a:rPr lang="en-US" dirty="0"/>
              <a:t> - a*c;</a:t>
            </a:r>
          </a:p>
          <a:p>
            <a:pPr marL="0" lvl="0" indent="0" algn="l" rtl="0">
              <a:spcBef>
                <a:spcPts val="0"/>
              </a:spcBef>
              <a:spcAft>
                <a:spcPts val="0"/>
              </a:spcAft>
              <a:buNone/>
            </a:pPr>
            <a:r>
              <a:rPr lang="en-US" dirty="0"/>
              <a:t>  if (</a:t>
            </a:r>
            <a:r>
              <a:rPr lang="en-US" dirty="0" err="1"/>
              <a:t>discriminat</a:t>
            </a:r>
            <a:r>
              <a:rPr lang="en-US" dirty="0"/>
              <a:t> &lt; 0.0) return(false);</a:t>
            </a:r>
          </a:p>
          <a:p>
            <a:pPr marL="0" lvl="0" indent="0" algn="l" rtl="0">
              <a:spcBef>
                <a:spcPts val="0"/>
              </a:spcBef>
              <a:spcAft>
                <a:spcPts val="0"/>
              </a:spcAft>
              <a:buNone/>
            </a:pPr>
            <a:r>
              <a:rPr lang="en-US" dirty="0"/>
              <a:t>  float </a:t>
            </a:r>
            <a:r>
              <a:rPr lang="en-US" dirty="0" err="1"/>
              <a:t>sqrtd</a:t>
            </a:r>
            <a:r>
              <a:rPr lang="en-US" dirty="0"/>
              <a:t> = sqrt(</a:t>
            </a:r>
            <a:r>
              <a:rPr lang="en-US" dirty="0" err="1"/>
              <a:t>discriminat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float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 {</a:t>
            </a:r>
          </a:p>
          <a:p>
            <a:pPr marL="0" lvl="0" indent="0" algn="l" rtl="0">
              <a:spcBef>
                <a:spcPts val="0"/>
              </a:spcBef>
              <a:spcAft>
                <a:spcPts val="0"/>
              </a:spcAft>
              <a:buNone/>
            </a:pPr>
            <a:r>
              <a:rPr lang="en-US" dirty="0"/>
              <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a:t>
            </a:r>
          </a:p>
          <a:p>
            <a:pPr marL="0" lvl="0" indent="0" algn="l" rtl="0">
              <a:spcBef>
                <a:spcPts val="0"/>
              </a:spcBef>
              <a:spcAft>
                <a:spcPts val="0"/>
              </a:spcAft>
              <a:buNone/>
            </a:pPr>
            <a:r>
              <a:rPr lang="en-US" dirty="0"/>
              <a:t>      return false;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dirty="0" err="1"/>
              <a:t>rec.t</a:t>
            </a:r>
            <a:r>
              <a:rPr lang="en-US" dirty="0"/>
              <a:t> = root;</a:t>
            </a:r>
          </a:p>
          <a:p>
            <a:pPr marL="0" lvl="0" indent="0" algn="l" rtl="0">
              <a:spcBef>
                <a:spcPts val="0"/>
              </a:spcBef>
              <a:spcAft>
                <a:spcPts val="0"/>
              </a:spcAft>
              <a:buNone/>
            </a:pPr>
            <a:r>
              <a:rPr lang="en-US" dirty="0"/>
              <a:t>  </a:t>
            </a:r>
            <a:r>
              <a:rPr lang="en-US" dirty="0" err="1"/>
              <a:t>rec.p</a:t>
            </a:r>
            <a:r>
              <a:rPr lang="en-US" dirty="0"/>
              <a:t> = </a:t>
            </a:r>
            <a:r>
              <a:rPr lang="en-US" dirty="0" err="1"/>
              <a:t>point_at_parameter</a:t>
            </a:r>
            <a:r>
              <a:rPr lang="en-US" dirty="0"/>
              <a:t>(</a:t>
            </a:r>
            <a:r>
              <a:rPr lang="en-US" dirty="0" err="1"/>
              <a:t>r,rec.t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vec3 </a:t>
            </a:r>
            <a:r>
              <a:rPr lang="en-US" dirty="0" err="1"/>
              <a:t>outward_normal</a:t>
            </a:r>
            <a:r>
              <a:rPr lang="en-US" dirty="0"/>
              <a:t> = (</a:t>
            </a:r>
            <a:r>
              <a:rPr lang="en-US" dirty="0" err="1"/>
              <a:t>rec.p</a:t>
            </a:r>
            <a:r>
              <a:rPr lang="en-US" dirty="0"/>
              <a:t> - </a:t>
            </a:r>
            <a:r>
              <a:rPr lang="en-US" dirty="0" err="1"/>
              <a:t>s.center</a:t>
            </a:r>
            <a:r>
              <a:rPr lang="en-US" dirty="0"/>
              <a:t>) / </a:t>
            </a:r>
            <a:r>
              <a:rPr lang="en-US" dirty="0" err="1"/>
              <a:t>s.radius</a:t>
            </a:r>
            <a:r>
              <a:rPr lang="en-US" dirty="0"/>
              <a:t>;</a:t>
            </a:r>
          </a:p>
          <a:p>
            <a:pPr marL="0" lvl="0" indent="0" algn="l" rtl="0">
              <a:spcBef>
                <a:spcPts val="0"/>
              </a:spcBef>
              <a:spcAft>
                <a:spcPts val="0"/>
              </a:spcAft>
              <a:buNone/>
            </a:pPr>
            <a:r>
              <a:rPr lang="en-US" dirty="0"/>
              <a:t>  </a:t>
            </a:r>
            <a:r>
              <a:rPr lang="en-US" dirty="0" err="1"/>
              <a:t>rec.normal</a:t>
            </a:r>
            <a:r>
              <a:rPr lang="en-US" dirty="0"/>
              <a:t> = normalize(</a:t>
            </a:r>
            <a:r>
              <a:rPr lang="en-US" dirty="0" err="1"/>
              <a:t>set_face_normal</a:t>
            </a:r>
            <a:r>
              <a:rPr lang="en-US" dirty="0"/>
              <a:t>(r, </a:t>
            </a:r>
            <a:r>
              <a:rPr lang="en-US" dirty="0" err="1"/>
              <a:t>outward_normal</a:t>
            </a:r>
            <a:r>
              <a:rPr lang="en-US" dirty="0"/>
              <a:t>));</a:t>
            </a:r>
          </a:p>
          <a:p>
            <a:pPr marL="0" lvl="0" indent="0" algn="l" rtl="0">
              <a:spcBef>
                <a:spcPts val="0"/>
              </a:spcBef>
              <a:spcAft>
                <a:spcPts val="0"/>
              </a:spcAft>
              <a:buNone/>
            </a:pPr>
            <a:r>
              <a:rPr lang="en-US" dirty="0"/>
              <a:t>  </a:t>
            </a:r>
            <a:r>
              <a:rPr lang="en-US" dirty="0" err="1"/>
              <a:t>rec.mat</a:t>
            </a:r>
            <a:r>
              <a:rPr lang="en-US" dirty="0"/>
              <a:t> = </a:t>
            </a:r>
            <a:r>
              <a:rPr lang="en-US" dirty="0" err="1"/>
              <a:t>s.mat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return(true);</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Cálculo</a:t>
            </a:r>
            <a:r>
              <a:rPr lang="en-US" dirty="0"/>
              <a:t> para </a:t>
            </a:r>
            <a:r>
              <a:rPr lang="en-US" dirty="0" err="1"/>
              <a:t>os</a:t>
            </a:r>
            <a:r>
              <a:rPr lang="en-US" dirty="0"/>
              <a:t> </a:t>
            </a:r>
            <a:r>
              <a:rPr lang="en-US" dirty="0" err="1"/>
              <a:t>raios</a:t>
            </a:r>
            <a:r>
              <a:rPr lang="en-US" dirty="0"/>
              <a:t> </a:t>
            </a:r>
            <a:r>
              <a:rPr lang="en-US" dirty="0" err="1"/>
              <a:t>refletidos</a:t>
            </a:r>
            <a:r>
              <a:rPr lang="en-US" dirty="0"/>
              <a:t> de </a:t>
            </a:r>
            <a:r>
              <a:rPr lang="en-US" dirty="0" err="1"/>
              <a:t>alguma</a:t>
            </a:r>
            <a:r>
              <a:rPr lang="en-US" dirty="0"/>
              <a:t> forma</a:t>
            </a:r>
          </a:p>
          <a:p>
            <a:pPr marL="0" lvl="0" indent="0" algn="l" rtl="0">
              <a:spcBef>
                <a:spcPts val="0"/>
              </a:spcBef>
              <a:spcAft>
                <a:spcPts val="0"/>
              </a:spcAft>
              <a:buNone/>
            </a:pPr>
            <a:r>
              <a:rPr lang="en-US" dirty="0"/>
              <a:t>bool scatter(Material mat, Ray </a:t>
            </a:r>
            <a:r>
              <a:rPr lang="en-US" dirty="0" err="1"/>
              <a:t>r_in</a:t>
            </a:r>
            <a:r>
              <a:rPr lang="en-US" dirty="0"/>
              <a:t>, </a:t>
            </a:r>
            <a:r>
              <a:rPr lang="en-US" dirty="0" err="1"/>
              <a:t>hit_record</a:t>
            </a:r>
            <a:r>
              <a:rPr lang="en-US" dirty="0"/>
              <a:t> rec, out vec3 attenuation, out Ray scattered)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vec3 </a:t>
            </a:r>
            <a:r>
              <a:rPr lang="en-US" dirty="0" err="1"/>
              <a:t>scatter_direction</a:t>
            </a:r>
            <a:r>
              <a:rPr lang="en-US" dirty="0"/>
              <a:t> = </a:t>
            </a:r>
            <a:r>
              <a:rPr lang="en-US" dirty="0" err="1"/>
              <a:t>rec.normal</a:t>
            </a:r>
            <a:r>
              <a:rPr lang="en-US" dirty="0"/>
              <a:t> + </a:t>
            </a:r>
            <a:r>
              <a:rPr lang="en-US" dirty="0" err="1"/>
              <a:t>random_unit_vector</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if (</a:t>
            </a:r>
            <a:r>
              <a:rPr lang="en-US" dirty="0" err="1"/>
              <a:t>near_zero</a:t>
            </a:r>
            <a:r>
              <a:rPr lang="en-US" dirty="0"/>
              <a:t>(</a:t>
            </a:r>
            <a:r>
              <a:rPr lang="en-US" dirty="0" err="1"/>
              <a:t>scatter_direction</a:t>
            </a:r>
            <a:r>
              <a:rPr lang="en-US" dirty="0"/>
              <a:t>))</a:t>
            </a:r>
          </a:p>
          <a:p>
            <a:pPr marL="0" lvl="0" indent="0" algn="l" rtl="0">
              <a:spcBef>
                <a:spcPts val="0"/>
              </a:spcBef>
              <a:spcAft>
                <a:spcPts val="0"/>
              </a:spcAft>
              <a:buNone/>
            </a:pPr>
            <a:r>
              <a:rPr lang="en-US" dirty="0"/>
              <a:t>    </a:t>
            </a:r>
            <a:r>
              <a:rPr lang="en-US" dirty="0" err="1"/>
              <a:t>scatter_direction</a:t>
            </a:r>
            <a:r>
              <a:rPr lang="en-US" dirty="0"/>
              <a:t> = </a:t>
            </a:r>
            <a:r>
              <a:rPr lang="en-US" dirty="0" err="1"/>
              <a:t>rec.normal</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if(</a:t>
            </a:r>
            <a:r>
              <a:rPr lang="en-US" dirty="0" err="1"/>
              <a:t>mat.type</a:t>
            </a:r>
            <a:r>
              <a:rPr lang="en-US" dirty="0"/>
              <a:t> == 0) {</a:t>
            </a:r>
          </a:p>
          <a:p>
            <a:pPr marL="0" lvl="0" indent="0" algn="l" rtl="0">
              <a:spcBef>
                <a:spcPts val="0"/>
              </a:spcBef>
              <a:spcAft>
                <a:spcPts val="0"/>
              </a:spcAft>
              <a:buNone/>
            </a:pPr>
            <a:r>
              <a:rPr lang="en-US" dirty="0"/>
              <a:t>    scattered = Ray(</a:t>
            </a:r>
            <a:r>
              <a:rPr lang="en-US" dirty="0" err="1"/>
              <a:t>rec.p</a:t>
            </a:r>
            <a:r>
              <a:rPr lang="en-US" dirty="0"/>
              <a:t>, </a:t>
            </a:r>
            <a:r>
              <a:rPr lang="en-US" dirty="0" err="1"/>
              <a:t>scatter_direction</a:t>
            </a:r>
            <a:r>
              <a:rPr lang="en-US" dirty="0"/>
              <a:t>);</a:t>
            </a:r>
          </a:p>
          <a:p>
            <a:pPr marL="0" lvl="0" indent="0" algn="l" rtl="0">
              <a:spcBef>
                <a:spcPts val="0"/>
              </a:spcBef>
              <a:spcAft>
                <a:spcPts val="0"/>
              </a:spcAft>
              <a:buNone/>
            </a:pPr>
            <a:r>
              <a:rPr lang="en-US" dirty="0"/>
              <a:t>    attenuation = </a:t>
            </a:r>
            <a:r>
              <a:rPr lang="en-US" dirty="0" err="1"/>
              <a:t>mat.albedo</a:t>
            </a:r>
            <a:r>
              <a:rPr lang="en-US" dirty="0"/>
              <a:t>;</a:t>
            </a:r>
          </a:p>
          <a:p>
            <a:pPr marL="0" lvl="0" indent="0" algn="l" rtl="0">
              <a:spcBef>
                <a:spcPts val="0"/>
              </a:spcBef>
              <a:spcAft>
                <a:spcPts val="0"/>
              </a:spcAft>
              <a:buNone/>
            </a:pPr>
            <a:r>
              <a:rPr lang="en-US" dirty="0"/>
              <a:t>    return true;</a:t>
            </a:r>
          </a:p>
          <a:p>
            <a:pPr marL="0" lvl="0" indent="0" algn="l" rtl="0">
              <a:spcBef>
                <a:spcPts val="0"/>
              </a:spcBef>
              <a:spcAft>
                <a:spcPts val="0"/>
              </a:spcAft>
              <a:buNone/>
            </a:pPr>
            <a:r>
              <a:rPr lang="en-US" dirty="0"/>
              <a:t>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if(</a:t>
            </a:r>
            <a:r>
              <a:rPr lang="en-US" dirty="0" err="1"/>
              <a:t>mat.type</a:t>
            </a:r>
            <a:r>
              <a:rPr lang="en-US" dirty="0"/>
              <a:t> == 1) {</a:t>
            </a:r>
          </a:p>
          <a:p>
            <a:pPr marL="0" lvl="0" indent="0" algn="l" rtl="0">
              <a:spcBef>
                <a:spcPts val="0"/>
              </a:spcBef>
              <a:spcAft>
                <a:spcPts val="0"/>
              </a:spcAft>
              <a:buNone/>
            </a:pPr>
            <a:r>
              <a:rPr lang="en-US" dirty="0"/>
              <a:t>    vec3 reflected = reflect(normalize(</a:t>
            </a:r>
            <a:r>
              <a:rPr lang="en-US" dirty="0" err="1"/>
              <a:t>r_in.direction</a:t>
            </a:r>
            <a:r>
              <a:rPr lang="en-US" dirty="0"/>
              <a:t>), </a:t>
            </a:r>
            <a:r>
              <a:rPr lang="en-US" dirty="0" err="1"/>
              <a:t>rec.normal</a:t>
            </a:r>
            <a:r>
              <a:rPr lang="en-US" dirty="0"/>
              <a:t>);</a:t>
            </a:r>
          </a:p>
          <a:p>
            <a:pPr marL="0" lvl="0" indent="0" algn="l" rtl="0">
              <a:spcBef>
                <a:spcPts val="0"/>
              </a:spcBef>
              <a:spcAft>
                <a:spcPts val="0"/>
              </a:spcAft>
              <a:buNone/>
            </a:pPr>
            <a:r>
              <a:rPr lang="en-US" dirty="0"/>
              <a:t>    scattered = Ray(</a:t>
            </a:r>
            <a:r>
              <a:rPr lang="en-US" dirty="0" err="1"/>
              <a:t>rec.p</a:t>
            </a:r>
            <a:r>
              <a:rPr lang="en-US" dirty="0"/>
              <a:t>, reflected);</a:t>
            </a:r>
          </a:p>
          <a:p>
            <a:pPr marL="0" lvl="0" indent="0" algn="l" rtl="0">
              <a:spcBef>
                <a:spcPts val="0"/>
              </a:spcBef>
              <a:spcAft>
                <a:spcPts val="0"/>
              </a:spcAft>
              <a:buNone/>
            </a:pPr>
            <a:r>
              <a:rPr lang="en-US" dirty="0"/>
              <a:t>    attenuation = </a:t>
            </a:r>
            <a:r>
              <a:rPr lang="en-US" dirty="0" err="1"/>
              <a:t>mat.albedo</a:t>
            </a:r>
            <a:r>
              <a:rPr lang="en-US" dirty="0"/>
              <a:t>;</a:t>
            </a:r>
          </a:p>
          <a:p>
            <a:pPr marL="0" lvl="0" indent="0" algn="l" rtl="0">
              <a:spcBef>
                <a:spcPts val="0"/>
              </a:spcBef>
              <a:spcAft>
                <a:spcPts val="0"/>
              </a:spcAft>
              <a:buNone/>
            </a:pPr>
            <a:r>
              <a:rPr lang="en-US" dirty="0"/>
              <a:t>    return(dot(</a:t>
            </a:r>
            <a:r>
              <a:rPr lang="en-US" dirty="0" err="1"/>
              <a:t>scattered.direction</a:t>
            </a:r>
            <a:r>
              <a:rPr lang="en-US" dirty="0"/>
              <a:t>, </a:t>
            </a:r>
            <a:r>
              <a:rPr lang="en-US" dirty="0" err="1"/>
              <a:t>rec.normal</a:t>
            </a:r>
            <a:r>
              <a:rPr lang="en-US" dirty="0"/>
              <a:t>) &gt; 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false;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 //</a:t>
            </a:r>
          </a:p>
          <a:p>
            <a:pPr marL="0" lvl="0" indent="0" algn="l" rtl="0">
              <a:spcBef>
                <a:spcPts val="0"/>
              </a:spcBef>
              <a:spcAft>
                <a:spcPts val="0"/>
              </a:spcAft>
              <a:buNone/>
            </a:pPr>
            <a:r>
              <a:rPr lang="en-US" dirty="0"/>
              <a:t>// </a:t>
            </a:r>
            <a:r>
              <a:rPr lang="en-US" dirty="0" err="1"/>
              <a:t>Definição</a:t>
            </a:r>
            <a:r>
              <a:rPr lang="en-US" dirty="0"/>
              <a:t> da </a:t>
            </a:r>
            <a:r>
              <a:rPr lang="en-US" dirty="0" err="1"/>
              <a:t>cena</a:t>
            </a:r>
            <a:endParaRPr lang="en-US" dirty="0"/>
          </a:p>
          <a:p>
            <a:pPr marL="0" lvl="0" indent="0" algn="l" rtl="0">
              <a:spcBef>
                <a:spcPts val="0"/>
              </a:spcBef>
              <a:spcAft>
                <a:spcPts val="0"/>
              </a:spcAft>
              <a:buNone/>
            </a:pPr>
            <a:r>
              <a:rPr lang="en-US" dirty="0"/>
              <a:t>Sphere world[] = Sphere[4](</a:t>
            </a:r>
          </a:p>
          <a:p>
            <a:pPr marL="0" lvl="0" indent="0" algn="l" rtl="0">
              <a:spcBef>
                <a:spcPts val="0"/>
              </a:spcBef>
              <a:spcAft>
                <a:spcPts val="0"/>
              </a:spcAft>
              <a:buNone/>
            </a:pPr>
            <a:r>
              <a:rPr lang="en-US" dirty="0"/>
              <a:t>  Sphere(vec3( 0.0, -100.5, -1.0), 100.0, Material(vec3(0.8, 0.8, 0.0),0)),</a:t>
            </a:r>
          </a:p>
          <a:p>
            <a:pPr marL="0" lvl="0" indent="0" algn="l" rtl="0">
              <a:spcBef>
                <a:spcPts val="0"/>
              </a:spcBef>
              <a:spcAft>
                <a:spcPts val="0"/>
              </a:spcAft>
              <a:buNone/>
            </a:pPr>
            <a:r>
              <a:rPr lang="en-US" dirty="0"/>
              <a:t>  Sphere(vec3( 0.0, 0.0, -1.0), 0.5, Material(vec3(0.7, 0.3, 0.3),0)),</a:t>
            </a:r>
          </a:p>
          <a:p>
            <a:pPr marL="0" lvl="0" indent="0" algn="l" rtl="0">
              <a:spcBef>
                <a:spcPts val="0"/>
              </a:spcBef>
              <a:spcAft>
                <a:spcPts val="0"/>
              </a:spcAft>
              <a:buNone/>
            </a:pPr>
            <a:r>
              <a:rPr lang="en-US" dirty="0"/>
              <a:t>  Sphere(vec3(-1.0, 0.0, -1.0), 0.5, Material(vec3(0.8, 0.8, 0.8),1)),</a:t>
            </a:r>
          </a:p>
          <a:p>
            <a:pPr marL="0" lvl="0" indent="0" algn="l" rtl="0">
              <a:spcBef>
                <a:spcPts val="0"/>
              </a:spcBef>
              <a:spcAft>
                <a:spcPts val="0"/>
              </a:spcAft>
              <a:buNone/>
            </a:pPr>
            <a:r>
              <a:rPr lang="en-US" dirty="0"/>
              <a:t>  Sphere(vec3( 1.0, 0.0, -1.0), 0.5, Material(vec3(0.8, 0.6, 0.2),1))</a:t>
            </a:r>
          </a:p>
          <a:p>
            <a:pPr marL="0" lvl="0" indent="0" algn="l" rtl="0">
              <a:spcBef>
                <a:spcPts val="0"/>
              </a:spcBef>
              <a:spcAft>
                <a:spcPts val="0"/>
              </a:spcAft>
              <a:buNone/>
            </a:pPr>
            <a:r>
              <a:rPr lang="en-US" dirty="0"/>
              <a:t>);</a:t>
            </a:r>
          </a:p>
          <a:p>
            <a:pPr marL="0" lvl="0" indent="0" algn="l" rtl="0">
              <a:spcBef>
                <a:spcPts val="0"/>
              </a:spcBef>
              <a:spcAft>
                <a:spcPts val="0"/>
              </a:spcAft>
              <a:buNone/>
            </a:pPr>
            <a:r>
              <a:rPr lang="en-US" dirty="0"/>
              <a:t>// ---------------------------------------------------------------------- //</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Trata</a:t>
            </a:r>
            <a:r>
              <a:rPr lang="en-US" dirty="0"/>
              <a:t> </a:t>
            </a:r>
            <a:r>
              <a:rPr lang="en-US" dirty="0" err="1"/>
              <a:t>lista</a:t>
            </a:r>
            <a:r>
              <a:rPr lang="en-US" dirty="0"/>
              <a:t> de </a:t>
            </a:r>
            <a:r>
              <a:rPr lang="en-US" dirty="0" err="1"/>
              <a:t>todos</a:t>
            </a:r>
            <a:r>
              <a:rPr lang="en-US" dirty="0"/>
              <a:t> </a:t>
            </a:r>
            <a:r>
              <a:rPr lang="en-US" dirty="0" err="1"/>
              <a:t>os</a:t>
            </a:r>
            <a:r>
              <a:rPr lang="en-US" dirty="0"/>
              <a:t> </a:t>
            </a:r>
            <a:r>
              <a:rPr lang="en-US" dirty="0" err="1"/>
              <a:t>objetos</a:t>
            </a:r>
            <a:r>
              <a:rPr lang="en-US" dirty="0"/>
              <a:t> da </a:t>
            </a:r>
            <a:r>
              <a:rPr lang="en-US" dirty="0" err="1"/>
              <a:t>cena</a:t>
            </a:r>
            <a:endParaRPr lang="en-US" dirty="0"/>
          </a:p>
          <a:p>
            <a:pPr marL="0" lvl="0" indent="0" algn="l" rtl="0">
              <a:spcBef>
                <a:spcPts val="0"/>
              </a:spcBef>
              <a:spcAft>
                <a:spcPts val="0"/>
              </a:spcAft>
              <a:buNone/>
            </a:pPr>
            <a:r>
              <a:rPr lang="en-US" dirty="0"/>
              <a:t>bool </a:t>
            </a:r>
            <a:r>
              <a:rPr lang="en-US" dirty="0" err="1"/>
              <a:t>hitable_list</a:t>
            </a:r>
            <a:r>
              <a:rPr lang="en-US" dirty="0"/>
              <a:t>(Ray r, float </a:t>
            </a:r>
            <a:r>
              <a:rPr lang="en-US" dirty="0" err="1"/>
              <a:t>t_min</a:t>
            </a:r>
            <a:r>
              <a:rPr lang="en-US" dirty="0"/>
              <a:t>, float </a:t>
            </a:r>
            <a:r>
              <a:rPr lang="en-US" dirty="0" err="1"/>
              <a:t>t_max</a:t>
            </a:r>
            <a:r>
              <a:rPr lang="en-US" dirty="0"/>
              <a:t>, </a:t>
            </a:r>
            <a:r>
              <a:rPr lang="en-US" dirty="0" err="1"/>
              <a:t>inout</a:t>
            </a:r>
            <a:r>
              <a:rPr lang="en-US" dirty="0"/>
              <a:t> </a:t>
            </a:r>
            <a:r>
              <a:rPr lang="en-US" dirty="0" err="1"/>
              <a:t>hit_record</a:t>
            </a:r>
            <a:r>
              <a:rPr lang="en-US" dirty="0"/>
              <a:t> rec) {</a:t>
            </a:r>
          </a:p>
          <a:p>
            <a:pPr marL="0" lvl="0" indent="0" algn="l" rtl="0">
              <a:spcBef>
                <a:spcPts val="0"/>
              </a:spcBef>
              <a:spcAft>
                <a:spcPts val="0"/>
              </a:spcAft>
              <a:buNone/>
            </a:pPr>
            <a:r>
              <a:rPr lang="en-US" dirty="0"/>
              <a:t>  </a:t>
            </a:r>
            <a:r>
              <a:rPr lang="en-US" dirty="0" err="1"/>
              <a:t>hit_record</a:t>
            </a:r>
            <a:r>
              <a:rPr lang="en-US" dirty="0"/>
              <a:t> </a:t>
            </a:r>
            <a:r>
              <a:rPr lang="en-US" dirty="0" err="1"/>
              <a:t>temp_rec</a:t>
            </a:r>
            <a:r>
              <a:rPr lang="en-US" dirty="0"/>
              <a:t>;</a:t>
            </a:r>
          </a:p>
          <a:p>
            <a:pPr marL="0" lvl="0" indent="0" algn="l" rtl="0">
              <a:spcBef>
                <a:spcPts val="0"/>
              </a:spcBef>
              <a:spcAft>
                <a:spcPts val="0"/>
              </a:spcAft>
              <a:buNone/>
            </a:pPr>
            <a:r>
              <a:rPr lang="en-US" dirty="0"/>
              <a:t>  bool </a:t>
            </a:r>
            <a:r>
              <a:rPr lang="en-US" dirty="0" err="1"/>
              <a:t>hit_anything</a:t>
            </a:r>
            <a:r>
              <a:rPr lang="en-US" dirty="0"/>
              <a:t> = false;</a:t>
            </a:r>
          </a:p>
          <a:p>
            <a:pPr marL="0" lvl="0" indent="0" algn="l" rtl="0">
              <a:spcBef>
                <a:spcPts val="0"/>
              </a:spcBef>
              <a:spcAft>
                <a:spcPts val="0"/>
              </a:spcAft>
              <a:buNone/>
            </a:pPr>
            <a:r>
              <a:rPr lang="en-US" dirty="0"/>
              <a:t>  float </a:t>
            </a:r>
            <a:r>
              <a:rPr lang="en-US" dirty="0" err="1"/>
              <a:t>closest_so_far</a:t>
            </a:r>
            <a:r>
              <a:rPr lang="en-US" dirty="0"/>
              <a:t> = </a:t>
            </a:r>
            <a:r>
              <a:rPr lang="en-US" dirty="0" err="1"/>
              <a:t>t_max</a:t>
            </a:r>
            <a:r>
              <a:rPr lang="en-US" dirty="0"/>
              <a:t>;</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&lt;</a:t>
            </a:r>
            <a:r>
              <a:rPr lang="en-US" dirty="0" err="1"/>
              <a:t>world.length</a:t>
            </a:r>
            <a:r>
              <a:rPr lang="en-US" dirty="0"/>
              <a:t>(); </a:t>
            </a:r>
            <a:r>
              <a:rPr lang="en-US" dirty="0" err="1"/>
              <a:t>i</a:t>
            </a:r>
            <a:r>
              <a:rPr lang="en-US" dirty="0"/>
              <a:t>++) {</a:t>
            </a:r>
          </a:p>
          <a:p>
            <a:pPr marL="0" lvl="0" indent="0" algn="l" rtl="0">
              <a:spcBef>
                <a:spcPts val="0"/>
              </a:spcBef>
              <a:spcAft>
                <a:spcPts val="0"/>
              </a:spcAft>
              <a:buNone/>
            </a:pPr>
            <a:r>
              <a:rPr lang="en-US" dirty="0"/>
              <a:t>    if(</a:t>
            </a:r>
            <a:r>
              <a:rPr lang="en-US" dirty="0" err="1"/>
              <a:t>hit_sphere</a:t>
            </a:r>
            <a:r>
              <a:rPr lang="en-US" dirty="0"/>
              <a:t>(world[</a:t>
            </a:r>
            <a:r>
              <a:rPr lang="en-US" dirty="0" err="1"/>
              <a:t>i</a:t>
            </a:r>
            <a:r>
              <a:rPr lang="en-US" dirty="0"/>
              <a:t>], r, </a:t>
            </a:r>
            <a:r>
              <a:rPr lang="en-US" dirty="0" err="1"/>
              <a:t>t_min</a:t>
            </a:r>
            <a:r>
              <a:rPr lang="en-US" dirty="0"/>
              <a:t>, </a:t>
            </a:r>
            <a:r>
              <a:rPr lang="en-US" dirty="0" err="1"/>
              <a:t>closest_so_far</a:t>
            </a:r>
            <a:r>
              <a:rPr lang="en-US" dirty="0"/>
              <a:t>, </a:t>
            </a:r>
            <a:r>
              <a:rPr lang="en-US" dirty="0" err="1"/>
              <a:t>temp_rec</a:t>
            </a:r>
            <a:r>
              <a:rPr lang="en-US" dirty="0"/>
              <a:t>)) {</a:t>
            </a:r>
          </a:p>
          <a:p>
            <a:pPr marL="0" lvl="0" indent="0" algn="l" rtl="0">
              <a:spcBef>
                <a:spcPts val="0"/>
              </a:spcBef>
              <a:spcAft>
                <a:spcPts val="0"/>
              </a:spcAft>
              <a:buNone/>
            </a:pPr>
            <a:r>
              <a:rPr lang="en-US" dirty="0"/>
              <a:t>      </a:t>
            </a:r>
            <a:r>
              <a:rPr lang="en-US" dirty="0" err="1"/>
              <a:t>hit_anything</a:t>
            </a:r>
            <a:r>
              <a:rPr lang="en-US" dirty="0"/>
              <a:t> = true;</a:t>
            </a:r>
          </a:p>
          <a:p>
            <a:pPr marL="0" lvl="0" indent="0" algn="l" rtl="0">
              <a:spcBef>
                <a:spcPts val="0"/>
              </a:spcBef>
              <a:spcAft>
                <a:spcPts val="0"/>
              </a:spcAft>
              <a:buNone/>
            </a:pPr>
            <a:r>
              <a:rPr lang="en-US" dirty="0"/>
              <a:t>      </a:t>
            </a:r>
            <a:r>
              <a:rPr lang="en-US" dirty="0" err="1"/>
              <a:t>closest_so_far</a:t>
            </a:r>
            <a:r>
              <a:rPr lang="en-US" dirty="0"/>
              <a:t> = </a:t>
            </a:r>
            <a:r>
              <a:rPr lang="en-US" dirty="0" err="1"/>
              <a:t>temp_rec.t</a:t>
            </a:r>
            <a:r>
              <a:rPr lang="en-US" dirty="0"/>
              <a:t>;</a:t>
            </a:r>
          </a:p>
          <a:p>
            <a:pPr marL="0" lvl="0" indent="0" algn="l" rtl="0">
              <a:spcBef>
                <a:spcPts val="0"/>
              </a:spcBef>
              <a:spcAft>
                <a:spcPts val="0"/>
              </a:spcAft>
              <a:buNone/>
            </a:pPr>
            <a:r>
              <a:rPr lang="en-US" dirty="0"/>
              <a:t>      rec = </a:t>
            </a:r>
            <a:r>
              <a:rPr lang="en-US" dirty="0" err="1"/>
              <a:t>temp_rec</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hit_anything</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r>
              <a:rPr lang="en-US" dirty="0" err="1"/>
              <a:t>Rotina</a:t>
            </a:r>
            <a:r>
              <a:rPr lang="en-US" dirty="0"/>
              <a:t> que </a:t>
            </a:r>
            <a:r>
              <a:rPr lang="en-US" dirty="0" err="1"/>
              <a:t>calcula</a:t>
            </a:r>
            <a:r>
              <a:rPr lang="en-US" dirty="0"/>
              <a:t> a </a:t>
            </a:r>
            <a:r>
              <a:rPr lang="en-US" dirty="0" err="1"/>
              <a:t>cor</a:t>
            </a:r>
            <a:r>
              <a:rPr lang="en-US" dirty="0"/>
              <a:t> final do pixel</a:t>
            </a:r>
          </a:p>
          <a:p>
            <a:pPr marL="0" lvl="0" indent="0" algn="l" rtl="0">
              <a:spcBef>
                <a:spcPts val="0"/>
              </a:spcBef>
              <a:spcAft>
                <a:spcPts val="0"/>
              </a:spcAft>
              <a:buNone/>
            </a:pPr>
            <a:r>
              <a:rPr lang="en-US" dirty="0"/>
              <a:t>const int </a:t>
            </a:r>
            <a:r>
              <a:rPr lang="en-US" dirty="0" err="1"/>
              <a:t>max_depth</a:t>
            </a:r>
            <a:r>
              <a:rPr lang="en-US" dirty="0"/>
              <a:t> = 10;</a:t>
            </a:r>
          </a:p>
          <a:p>
            <a:pPr marL="0" lvl="0" indent="0" algn="l" rtl="0">
              <a:spcBef>
                <a:spcPts val="0"/>
              </a:spcBef>
              <a:spcAft>
                <a:spcPts val="0"/>
              </a:spcAft>
              <a:buNone/>
            </a:pPr>
            <a:r>
              <a:rPr lang="en-US" dirty="0"/>
              <a:t>vec3 color(Ray r){</a:t>
            </a:r>
          </a:p>
          <a:p>
            <a:pPr marL="0" lvl="0" indent="0" algn="l" rtl="0">
              <a:spcBef>
                <a:spcPts val="0"/>
              </a:spcBef>
              <a:spcAft>
                <a:spcPts val="0"/>
              </a:spcAft>
              <a:buNone/>
            </a:pPr>
            <a:r>
              <a:rPr lang="en-US" dirty="0"/>
              <a:t>  </a:t>
            </a:r>
            <a:r>
              <a:rPr lang="en-US" dirty="0" err="1"/>
              <a:t>hit_record</a:t>
            </a:r>
            <a:r>
              <a:rPr lang="en-US" dirty="0"/>
              <a:t> rec;</a:t>
            </a:r>
          </a:p>
          <a:p>
            <a:pPr marL="0" lvl="0" indent="0" algn="l" rtl="0">
              <a:spcBef>
                <a:spcPts val="0"/>
              </a:spcBef>
              <a:spcAft>
                <a:spcPts val="0"/>
              </a:spcAft>
              <a:buNone/>
            </a:pPr>
            <a:r>
              <a:rPr lang="en-US" dirty="0"/>
              <a:t>  vec3 col = vec3(1.0);</a:t>
            </a:r>
          </a:p>
          <a:p>
            <a:pPr marL="0" lvl="0" indent="0" algn="l" rtl="0">
              <a:spcBef>
                <a:spcPts val="0"/>
              </a:spcBef>
              <a:spcAft>
                <a:spcPts val="0"/>
              </a:spcAft>
              <a:buNone/>
            </a:pPr>
            <a:r>
              <a:rPr lang="en-US" dirty="0"/>
              <a:t>  Ray </a:t>
            </a:r>
            <a:r>
              <a:rPr lang="en-US" dirty="0" err="1"/>
              <a:t>raio</a:t>
            </a:r>
            <a:r>
              <a:rPr lang="en-US" dirty="0"/>
              <a:t> = r;</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 &lt; </a:t>
            </a:r>
            <a:r>
              <a:rPr lang="en-US" dirty="0" err="1"/>
              <a:t>max_depth</a:t>
            </a:r>
            <a:r>
              <a:rPr lang="en-US" dirty="0"/>
              <a:t>; </a:t>
            </a:r>
            <a:r>
              <a:rPr lang="en-US" dirty="0" err="1"/>
              <a:t>i</a:t>
            </a:r>
            <a:r>
              <a:rPr lang="en-US" dirty="0"/>
              <a:t>++){</a:t>
            </a:r>
          </a:p>
          <a:p>
            <a:pPr marL="0" lvl="0" indent="0" algn="l" rtl="0">
              <a:spcBef>
                <a:spcPts val="0"/>
              </a:spcBef>
              <a:spcAft>
                <a:spcPts val="0"/>
              </a:spcAft>
              <a:buNone/>
            </a:pPr>
            <a:r>
              <a:rPr lang="en-US" dirty="0"/>
              <a:t>    if(</a:t>
            </a:r>
            <a:r>
              <a:rPr lang="en-US" dirty="0" err="1"/>
              <a:t>hitable_list</a:t>
            </a:r>
            <a:r>
              <a:rPr lang="en-US" dirty="0"/>
              <a:t>(</a:t>
            </a:r>
            <a:r>
              <a:rPr lang="en-US" dirty="0" err="1"/>
              <a:t>raio</a:t>
            </a:r>
            <a:r>
              <a:rPr lang="en-US" dirty="0"/>
              <a:t>, 0.0001, 100.0, rec))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Ray scattered;</a:t>
            </a:r>
          </a:p>
          <a:p>
            <a:pPr marL="0" lvl="0" indent="0" algn="l" rtl="0">
              <a:spcBef>
                <a:spcPts val="0"/>
              </a:spcBef>
              <a:spcAft>
                <a:spcPts val="0"/>
              </a:spcAft>
              <a:buNone/>
            </a:pPr>
            <a:r>
              <a:rPr lang="en-US" dirty="0"/>
              <a:t>      vec3 attenuation = vec3(0.0);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if (scatter(</a:t>
            </a:r>
            <a:r>
              <a:rPr lang="en-US" dirty="0" err="1"/>
              <a:t>rec.mat</a:t>
            </a:r>
            <a:r>
              <a:rPr lang="en-US" dirty="0"/>
              <a:t>, r, rec, attenuation, scattered))</a:t>
            </a:r>
          </a:p>
          <a:p>
            <a:pPr marL="0" lvl="0" indent="0" algn="l" rtl="0">
              <a:spcBef>
                <a:spcPts val="0"/>
              </a:spcBef>
              <a:spcAft>
                <a:spcPts val="0"/>
              </a:spcAft>
              <a:buNone/>
            </a:pPr>
            <a:r>
              <a:rPr lang="en-US" dirty="0"/>
              <a:t>        </a:t>
            </a:r>
            <a:r>
              <a:rPr lang="en-US" dirty="0" err="1"/>
              <a:t>raio</a:t>
            </a:r>
            <a:r>
              <a:rPr lang="en-US" dirty="0"/>
              <a:t> = scattered;</a:t>
            </a:r>
          </a:p>
          <a:p>
            <a:pPr marL="0" lvl="0" indent="0" algn="l" rtl="0">
              <a:spcBef>
                <a:spcPts val="0"/>
              </a:spcBef>
              <a:spcAft>
                <a:spcPts val="0"/>
              </a:spcAft>
              <a:buNone/>
            </a:pPr>
            <a:r>
              <a:rPr lang="en-US" dirty="0"/>
              <a:t>      else break;</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col *= attenuation;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 else {</a:t>
            </a:r>
          </a:p>
          <a:p>
            <a:pPr marL="0" lvl="0" indent="0" algn="l" rtl="0">
              <a:spcBef>
                <a:spcPts val="0"/>
              </a:spcBef>
              <a:spcAft>
                <a:spcPts val="0"/>
              </a:spcAft>
              <a:buNone/>
            </a:pPr>
            <a:r>
              <a:rPr lang="en-US" dirty="0"/>
              <a:t>      vec3 </a:t>
            </a:r>
            <a:r>
              <a:rPr lang="en-US" dirty="0" err="1"/>
              <a:t>unit_direction</a:t>
            </a:r>
            <a:r>
              <a:rPr lang="en-US" dirty="0"/>
              <a:t> = normalize(</a:t>
            </a:r>
            <a:r>
              <a:rPr lang="en-US" dirty="0" err="1"/>
              <a:t>r.direction</a:t>
            </a:r>
            <a:r>
              <a:rPr lang="en-US" dirty="0"/>
              <a:t>);</a:t>
            </a:r>
          </a:p>
          <a:p>
            <a:pPr marL="0" lvl="0" indent="0" algn="l" rtl="0">
              <a:spcBef>
                <a:spcPts val="0"/>
              </a:spcBef>
              <a:spcAft>
                <a:spcPts val="0"/>
              </a:spcAft>
              <a:buNone/>
            </a:pPr>
            <a:r>
              <a:rPr lang="en-US" dirty="0"/>
              <a:t>      float t = 0.5 * (</a:t>
            </a:r>
            <a:r>
              <a:rPr lang="en-US" dirty="0" err="1"/>
              <a:t>unit_direction.y</a:t>
            </a:r>
            <a:r>
              <a:rPr lang="en-US" dirty="0"/>
              <a:t> + 1.0);</a:t>
            </a:r>
          </a:p>
          <a:p>
            <a:pPr marL="0" lvl="0" indent="0" algn="l" rtl="0">
              <a:spcBef>
                <a:spcPts val="0"/>
              </a:spcBef>
              <a:spcAft>
                <a:spcPts val="0"/>
              </a:spcAft>
              <a:buNone/>
            </a:pPr>
            <a:r>
              <a:rPr lang="en-US" dirty="0"/>
              <a:t>      col *= mix(vec3(1.0), vec3(0.5,0.7,1.0), t);</a:t>
            </a:r>
          </a:p>
          <a:p>
            <a:pPr marL="0" lvl="0" indent="0" algn="l" rtl="0">
              <a:spcBef>
                <a:spcPts val="0"/>
              </a:spcBef>
              <a:spcAft>
                <a:spcPts val="0"/>
              </a:spcAft>
              <a:buNone/>
            </a:pPr>
            <a:r>
              <a:rPr lang="en-US" dirty="0"/>
              <a:t>      return col;</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col;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const float </a:t>
            </a:r>
            <a:r>
              <a:rPr lang="en-US" dirty="0" err="1"/>
              <a:t>samples_per_pixel</a:t>
            </a:r>
            <a:r>
              <a:rPr lang="en-US" dirty="0"/>
              <a:t> = 100.0;</a:t>
            </a:r>
          </a:p>
          <a:p>
            <a:pPr marL="0" lvl="0" indent="0" algn="l" rtl="0">
              <a:spcBef>
                <a:spcPts val="0"/>
              </a:spcBef>
              <a:spcAft>
                <a:spcPts val="0"/>
              </a:spcAft>
              <a:buNone/>
            </a:pPr>
            <a:r>
              <a:rPr lang="en-US" dirty="0"/>
              <a:t>void </a:t>
            </a:r>
            <a:r>
              <a:rPr lang="en-US" dirty="0" err="1"/>
              <a:t>mainImage</a:t>
            </a:r>
            <a:r>
              <a:rPr lang="en-US" dirty="0"/>
              <a:t>( out vec4 </a:t>
            </a:r>
            <a:r>
              <a:rPr lang="en-US" dirty="0" err="1"/>
              <a:t>fragColor</a:t>
            </a:r>
            <a:r>
              <a:rPr lang="en-US" dirty="0"/>
              <a:t>, in vec2 </a:t>
            </a:r>
            <a:r>
              <a:rPr lang="en-US" dirty="0" err="1"/>
              <a:t>fragCoord</a:t>
            </a:r>
            <a:r>
              <a:rPr lang="en-US" dirty="0"/>
              <a:t> ) {</a:t>
            </a:r>
          </a:p>
          <a:p>
            <a:pPr marL="0" lvl="0" indent="0" algn="l" rtl="0">
              <a:spcBef>
                <a:spcPts val="0"/>
              </a:spcBef>
              <a:spcAft>
                <a:spcPts val="0"/>
              </a:spcAft>
              <a:buNone/>
            </a:pPr>
            <a:r>
              <a:rPr lang="en-US" dirty="0"/>
              <a:t>  vec2 </a:t>
            </a:r>
            <a:r>
              <a:rPr lang="en-US" dirty="0" err="1"/>
              <a:t>uv</a:t>
            </a:r>
            <a:r>
              <a:rPr lang="en-US" dirty="0"/>
              <a:t> = </a:t>
            </a:r>
            <a:r>
              <a:rPr lang="en-US" dirty="0" err="1"/>
              <a:t>fragCoord</a:t>
            </a:r>
            <a:r>
              <a:rPr lang="en-US" dirty="0"/>
              <a:t>/</a:t>
            </a:r>
            <a:r>
              <a:rPr lang="en-US" dirty="0" err="1"/>
              <a:t>iResolution.xy</a:t>
            </a:r>
            <a:r>
              <a:rPr lang="en-US" dirty="0"/>
              <a:t>;</a:t>
            </a:r>
          </a:p>
          <a:p>
            <a:pPr marL="0" lvl="0" indent="0" algn="l" rtl="0">
              <a:spcBef>
                <a:spcPts val="0"/>
              </a:spcBef>
              <a:spcAft>
                <a:spcPts val="0"/>
              </a:spcAft>
              <a:buNone/>
            </a:pPr>
            <a:r>
              <a:rPr lang="en-US" dirty="0"/>
              <a:t>  vec3 col = vec3(0.0);</a:t>
            </a:r>
          </a:p>
          <a:p>
            <a:pPr marL="0" lvl="0" indent="0" algn="l" rtl="0">
              <a:spcBef>
                <a:spcPts val="0"/>
              </a:spcBef>
              <a:spcAft>
                <a:spcPts val="0"/>
              </a:spcAft>
              <a:buNone/>
            </a:pPr>
            <a:r>
              <a:rPr lang="en-US" dirty="0"/>
              <a:t>  for(float s=0.0; s&lt;</a:t>
            </a:r>
            <a:r>
              <a:rPr lang="en-US" dirty="0" err="1"/>
              <a:t>samples_per_pixel</a:t>
            </a:r>
            <a:r>
              <a:rPr lang="en-US" dirty="0"/>
              <a:t>; ++s) {</a:t>
            </a:r>
          </a:p>
          <a:p>
            <a:pPr marL="0" lvl="0" indent="0" algn="l" rtl="0">
              <a:spcBef>
                <a:spcPts val="0"/>
              </a:spcBef>
              <a:spcAft>
                <a:spcPts val="0"/>
              </a:spcAft>
              <a:buNone/>
            </a:pPr>
            <a:r>
              <a:rPr lang="en-US" dirty="0"/>
              <a:t>      </a:t>
            </a:r>
            <a:r>
              <a:rPr lang="en-US" dirty="0" err="1"/>
              <a:t>frand</a:t>
            </a:r>
            <a:r>
              <a:rPr lang="en-US" dirty="0"/>
              <a:t> = vec3(</a:t>
            </a:r>
            <a:r>
              <a:rPr lang="en-US" dirty="0" err="1"/>
              <a:t>fragCoord.xy</a:t>
            </a:r>
            <a:r>
              <a:rPr lang="en-US" dirty="0"/>
              <a:t>, s);</a:t>
            </a:r>
          </a:p>
          <a:p>
            <a:pPr marL="0" lvl="0" indent="0" algn="l" rtl="0">
              <a:spcBef>
                <a:spcPts val="0"/>
              </a:spcBef>
              <a:spcAft>
                <a:spcPts val="0"/>
              </a:spcAft>
              <a:buNone/>
            </a:pPr>
            <a:r>
              <a:rPr lang="en-US" dirty="0"/>
              <a:t>      vec2 delta;</a:t>
            </a:r>
          </a:p>
          <a:p>
            <a:pPr marL="0" lvl="0" indent="0" algn="l" rtl="0">
              <a:spcBef>
                <a:spcPts val="0"/>
              </a:spcBef>
              <a:spcAft>
                <a:spcPts val="0"/>
              </a:spcAft>
              <a:buNone/>
            </a:pPr>
            <a:r>
              <a:rPr lang="en-US" dirty="0"/>
              <a:t>      delta = rand2() / </a:t>
            </a:r>
            <a:r>
              <a:rPr lang="en-US" dirty="0" err="1"/>
              <a:t>iResolution.xy</a:t>
            </a:r>
            <a:r>
              <a:rPr lang="en-US" dirty="0"/>
              <a:t>;</a:t>
            </a:r>
          </a:p>
          <a:p>
            <a:pPr marL="0" lvl="0" indent="0" algn="l" rtl="0">
              <a:spcBef>
                <a:spcPts val="0"/>
              </a:spcBef>
              <a:spcAft>
                <a:spcPts val="0"/>
              </a:spcAft>
              <a:buNone/>
            </a:pPr>
            <a:r>
              <a:rPr lang="en-US" dirty="0"/>
              <a:t>      Ray r = </a:t>
            </a:r>
            <a:r>
              <a:rPr lang="en-US" dirty="0" err="1"/>
              <a:t>get_ray</a:t>
            </a:r>
            <a:r>
              <a:rPr lang="en-US" dirty="0"/>
              <a:t>(</a:t>
            </a:r>
            <a:r>
              <a:rPr lang="en-US" dirty="0" err="1"/>
              <a:t>uv+delta</a:t>
            </a:r>
            <a:r>
              <a:rPr lang="en-US" dirty="0"/>
              <a:t>);</a:t>
            </a:r>
          </a:p>
          <a:p>
            <a:pPr marL="0" lvl="0" indent="0" algn="l" rtl="0">
              <a:spcBef>
                <a:spcPts val="0"/>
              </a:spcBef>
              <a:spcAft>
                <a:spcPts val="0"/>
              </a:spcAft>
              <a:buNone/>
            </a:pPr>
            <a:r>
              <a:rPr lang="en-US" dirty="0"/>
              <a:t>      col += color(r);</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col /= </a:t>
            </a:r>
            <a:r>
              <a:rPr lang="en-US" dirty="0" err="1"/>
              <a:t>samples_per_pixel</a:t>
            </a:r>
            <a:r>
              <a:rPr lang="en-US" dirty="0"/>
              <a:t>;</a:t>
            </a:r>
          </a:p>
          <a:p>
            <a:pPr marL="0" lvl="0" indent="0" algn="l" rtl="0">
              <a:spcBef>
                <a:spcPts val="0"/>
              </a:spcBef>
              <a:spcAft>
                <a:spcPts val="0"/>
              </a:spcAft>
              <a:buNone/>
            </a:pPr>
            <a:r>
              <a:rPr lang="en-US" dirty="0"/>
              <a:t>  float gamma = 2.0;</a:t>
            </a:r>
          </a:p>
          <a:p>
            <a:pPr marL="0" lvl="0" indent="0" algn="l" rtl="0">
              <a:spcBef>
                <a:spcPts val="0"/>
              </a:spcBef>
              <a:spcAft>
                <a:spcPts val="0"/>
              </a:spcAft>
              <a:buNone/>
            </a:pPr>
            <a:r>
              <a:rPr lang="en-US" dirty="0"/>
              <a:t>  col = pow(col, vec3(1.0/gamma));</a:t>
            </a:r>
          </a:p>
          <a:p>
            <a:pPr marL="0" lvl="0" indent="0" algn="l" rtl="0">
              <a:spcBef>
                <a:spcPts val="0"/>
              </a:spcBef>
              <a:spcAft>
                <a:spcPts val="0"/>
              </a:spcAft>
              <a:buNone/>
            </a:pPr>
            <a:r>
              <a:rPr lang="en-US" dirty="0"/>
              <a:t>  </a:t>
            </a:r>
            <a:r>
              <a:rPr lang="en-US" dirty="0" err="1"/>
              <a:t>fragColor</a:t>
            </a:r>
            <a:r>
              <a:rPr lang="en-US" dirty="0"/>
              <a:t> = vec4(col, 1.0);</a:t>
            </a:r>
          </a:p>
          <a:p>
            <a:pPr marL="0" lvl="0" indent="0" algn="l" rtl="0">
              <a:spcBef>
                <a:spcPts val="0"/>
              </a:spcBef>
              <a:spcAft>
                <a:spcPts val="0"/>
              </a:spcAft>
              <a:buNone/>
            </a:pPr>
            <a:r>
              <a:rPr lang="en-US" dirty="0"/>
              <a:t>}</a:t>
            </a:r>
          </a:p>
        </p:txBody>
      </p:sp>
      <p:sp>
        <p:nvSpPr>
          <p:cNvPr id="375" name="Google Shape;375;gf68d906cc6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62</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9b8c33d46_0_15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9b8c33d46_0_1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u="sng">
                <a:solidFill>
                  <a:schemeClr val="hlink"/>
                </a:solidFill>
                <a:hlinkClick r:id="rId3"/>
              </a:rPr>
              <a:t>https://medium.com/@junyingw/future-of-gaming-rasterization-vs-ray-tracing-vs-path-tracing-32b334510f1f</a:t>
            </a:r>
            <a:endParaRPr dirty="0"/>
          </a:p>
          <a:p>
            <a:pPr marL="0" lvl="0" indent="0" algn="l" rtl="0">
              <a:spcBef>
                <a:spcPts val="0"/>
              </a:spcBef>
              <a:spcAft>
                <a:spcPts val="0"/>
              </a:spcAft>
              <a:buNone/>
            </a:pPr>
            <a:endParaRPr dirty="0"/>
          </a:p>
        </p:txBody>
      </p:sp>
      <p:sp>
        <p:nvSpPr>
          <p:cNvPr id="76" name="Google Shape;76;gf9b8c33d46_0_1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a:t>
            </a:fld>
            <a:endParaRPr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fd6de9beca_0_5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fd6de9beca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pt-BR"/>
              <a:t>Taça de Vinho:</a:t>
            </a:r>
          </a:p>
          <a:p>
            <a:pPr marL="0" lvl="0" indent="0" algn="l" rtl="0">
              <a:spcBef>
                <a:spcPts val="400"/>
              </a:spcBef>
              <a:spcAft>
                <a:spcPts val="0"/>
              </a:spcAft>
              <a:buNone/>
            </a:pPr>
            <a:r>
              <a:rPr lang="pt-BR" u="sng">
                <a:solidFill>
                  <a:schemeClr val="hlink"/>
                </a:solidFill>
                <a:latin typeface="Arial"/>
                <a:ea typeface="Arial"/>
                <a:cs typeface="Arial"/>
                <a:sym typeface="Arial"/>
                <a:hlinkClick r:id="rId3"/>
              </a:rPr>
              <a:t>https://en.wikipedia.org/wiki/Implicit_surface</a:t>
            </a:r>
            <a:endParaRPr lang="pt-BR">
              <a:latin typeface="Arial"/>
              <a:ea typeface="Arial"/>
              <a:cs typeface="Arial"/>
              <a:sym typeface="Arial"/>
            </a:endParaRPr>
          </a:p>
          <a:p>
            <a:pPr marL="0" lvl="0" indent="0" algn="l" rtl="0">
              <a:spcBef>
                <a:spcPts val="400"/>
              </a:spcBef>
              <a:spcAft>
                <a:spcPts val="0"/>
              </a:spcAft>
              <a:buNone/>
            </a:pPr>
            <a:endParaRPr lang="pt-BR"/>
          </a:p>
          <a:p>
            <a:pPr marL="0" lvl="0" indent="0" algn="l" rtl="0">
              <a:spcBef>
                <a:spcPts val="400"/>
              </a:spcBef>
              <a:spcAft>
                <a:spcPts val="0"/>
              </a:spcAft>
              <a:buNone/>
            </a:pPr>
            <a:r>
              <a:rPr lang="pt-BR"/>
              <a:t>Gota:</a:t>
            </a:r>
          </a:p>
          <a:p>
            <a:pPr marL="0" lvl="0" indent="0" algn="l" rtl="0">
              <a:spcBef>
                <a:spcPts val="400"/>
              </a:spcBef>
              <a:spcAft>
                <a:spcPts val="0"/>
              </a:spcAft>
              <a:buNone/>
            </a:pPr>
            <a:r>
              <a:rPr lang="pt-BR" u="sng">
                <a:solidFill>
                  <a:schemeClr val="hlink"/>
                </a:solidFill>
                <a:latin typeface="Arial"/>
                <a:ea typeface="Arial"/>
                <a:cs typeface="Arial"/>
                <a:sym typeface="Arial"/>
                <a:hlinkClick r:id="rId4"/>
              </a:rPr>
              <a:t>http://paulbourke.net/geometry/teardrop/</a:t>
            </a:r>
            <a:endParaRPr lang="pt-BR">
              <a:latin typeface="Arial"/>
              <a:ea typeface="Arial"/>
              <a:cs typeface="Arial"/>
              <a:sym typeface="Arial"/>
            </a:endParaRPr>
          </a:p>
          <a:p>
            <a:pPr marL="0" lvl="0" indent="0" algn="l" rtl="0">
              <a:spcBef>
                <a:spcPts val="0"/>
              </a:spcBef>
              <a:spcAft>
                <a:spcPts val="0"/>
              </a:spcAft>
              <a:buNone/>
            </a:pPr>
            <a:endParaRPr/>
          </a:p>
        </p:txBody>
      </p:sp>
      <p:sp>
        <p:nvSpPr>
          <p:cNvPr id="488" name="Google Shape;488;gfd6de9beca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64</a:t>
            </a:fld>
            <a:endParaRPr/>
          </a:p>
        </p:txBody>
      </p:sp>
    </p:spTree>
    <p:extLst>
      <p:ext uri="{BB962C8B-B14F-4D97-AF65-F5344CB8AC3E}">
        <p14:creationId xmlns:p14="http://schemas.microsoft.com/office/powerpoint/2010/main" val="18171188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2951fa4f0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2951fa4f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102951fa4f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65</a:t>
            </a:fld>
            <a:endParaRPr/>
          </a:p>
        </p:txBody>
      </p:sp>
    </p:spTree>
    <p:extLst>
      <p:ext uri="{BB962C8B-B14F-4D97-AF65-F5344CB8AC3E}">
        <p14:creationId xmlns:p14="http://schemas.microsoft.com/office/powerpoint/2010/main" val="379629061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66</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68d906cc6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68d906cc6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f68d906cc6_0_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67</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68d906cc6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68d906cc6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68d906cc6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68</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68d906cc6_0_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68d906cc6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f68d906cc6_0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69</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68d906cc6_0_1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68d906cc6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f68d906cc6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70</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68d906cc6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68d906cc6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68d906cc6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71</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68d906cc6_0_1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68d906cc6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f68d906cc6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72</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68d906cc6_0_1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68d906cc6_0_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68d906cc6_0_1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9b8c33d46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9b8c33d46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400" dirty="0"/>
          </a:p>
        </p:txBody>
      </p:sp>
      <p:sp>
        <p:nvSpPr>
          <p:cNvPr id="89" name="Google Shape;89;gf9b8c33d46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a:t>
            </a:fld>
            <a:endParaRPr dirty="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68d906cc6_0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68d906cc6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68d906cc6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74</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68d906cc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68d906cc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f68d906cc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75</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68d906cc6_0_2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68d906cc6_0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68d906cc6_0_2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76</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8d906cc6_0_2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8d906cc6_0_2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f68d906cc6_0_2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77</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68d906cc6_0_2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68d906cc6_0_2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f68d906cc6_0_2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78</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68d906cc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f68d906cc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79</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68d906cc6_0_2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68d906cc6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f68d906cc6_0_2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80</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68d906cc6_0_3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68d906cc6_0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f68d906cc6_0_3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81</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68d906cc6_0_3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68d906cc6_0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68d906cc6_0_3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82</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68d906cc6_0_3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68d906cc6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68d906cc6_0_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83</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f9b8c33d4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f9b8c33d4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9" name="Google Shape;99;gf9b8c33d4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a:t>
            </a:fld>
            <a:endParaRPr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68d906cc6_0_3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68d906cc6_0_3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f68d906cc6_0_3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84</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68d906cc6_0_3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68d906cc6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f68d906cc6_0_3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85</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68d906cc6_0_3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68d906cc6_0_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68d906cc6_0_3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86</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68d906cc6_0_3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68d906cc6_0_3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f68d906cc6_0_3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87</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8d906cc6_0_4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8d906cc6_0_4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68d906cc6_0_4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88</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68d906cc6_0_4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68d906cc6_0_4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f68d906cc6_0_4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89</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68d906cc6_0_4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68d906cc6_0_4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68d906cc6_0_4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90</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d8d3fa6c8_0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d8d3fa6c8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fd8d3fa6c8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91</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d8d3fa6c8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d8d3fa6c8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fd8d3fa6c8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92</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d8d3fa6c8_0_1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d8d3fa6c8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fd8d3fa6c8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9b8c33d4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9b8c33d4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116" name="Google Shape;116;gf9b8c33d4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a:t>
            </a:fld>
            <a:endParaRPr dirty="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d8d3fa6c8_0_1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d8d3fa6c8_0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d8d3fa6c8_0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94</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d8d3fa6c8_0_1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d8d3fa6c8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fd8d3fa6c8_0_1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95</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d8d3fa6c8_0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d8d3fa6c8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fd8d3fa6c8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96</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d8d3fa6c8_0_1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d8d3fa6c8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fd8d3fa6c8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97</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d8d3fa6c8_0_3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d8d3fa6c8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fd8d3fa6c8_0_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98</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d8d3fa6c8_0_3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d8d3fa6c8_0_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fd8d3fa6c8_0_3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99</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d8d3fa6c8_0_3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d8d3fa6c8_0_3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d8d3fa6c8_0_3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100</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d8d3fa6c8_0_4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fd8d3fa6c8_0_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fd8d3fa6c8_0_4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101</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fae391e9fa_0_2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fae391e9fa_0_28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9b8c33d46_0_3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9b8c33d46_0_3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31" name="Google Shape;231;gf9b8c33d46_0_3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a:t>
            </a:fld>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Calibri"/>
                <a:ea typeface="Calibri"/>
                <a:cs typeface="Calibri"/>
                <a:sym typeface="Calibri"/>
              </a:defRPr>
            </a:lvl1pPr>
            <a:lvl2pPr marL="0" marR="0" lvl="1" indent="0" algn="l" rtl="0">
              <a:spcBef>
                <a:spcPts val="0"/>
              </a:spcBef>
              <a:buNone/>
              <a:defRPr sz="1800" b="0" i="0" u="none" strike="noStrike" cap="none">
                <a:solidFill>
                  <a:srgbClr val="BCBEC0"/>
                </a:solidFill>
                <a:latin typeface="Calibri"/>
                <a:ea typeface="Calibri"/>
                <a:cs typeface="Calibri"/>
                <a:sym typeface="Calibri"/>
              </a:defRPr>
            </a:lvl2pPr>
            <a:lvl3pPr marL="0" marR="0" lvl="2" indent="0" algn="l" rtl="0">
              <a:spcBef>
                <a:spcPts val="0"/>
              </a:spcBef>
              <a:buNone/>
              <a:defRPr sz="1800" b="0" i="0" u="none" strike="noStrike" cap="none">
                <a:solidFill>
                  <a:srgbClr val="BCBEC0"/>
                </a:solidFill>
                <a:latin typeface="Calibri"/>
                <a:ea typeface="Calibri"/>
                <a:cs typeface="Calibri"/>
                <a:sym typeface="Calibri"/>
              </a:defRPr>
            </a:lvl3pPr>
            <a:lvl4pPr marL="0" marR="0" lvl="3" indent="0" algn="l" rtl="0">
              <a:spcBef>
                <a:spcPts val="0"/>
              </a:spcBef>
              <a:buNone/>
              <a:defRPr sz="1800" b="0" i="0" u="none" strike="noStrike" cap="none">
                <a:solidFill>
                  <a:srgbClr val="BCBEC0"/>
                </a:solidFill>
                <a:latin typeface="Calibri"/>
                <a:ea typeface="Calibri"/>
                <a:cs typeface="Calibri"/>
                <a:sym typeface="Calibri"/>
              </a:defRPr>
            </a:lvl4pPr>
            <a:lvl5pPr marL="0" marR="0" lvl="4" indent="0" algn="l" rtl="0">
              <a:spcBef>
                <a:spcPts val="0"/>
              </a:spcBef>
              <a:buNone/>
              <a:defRPr sz="1800" b="0" i="0" u="none" strike="noStrike" cap="none">
                <a:solidFill>
                  <a:srgbClr val="BCBEC0"/>
                </a:solidFill>
                <a:latin typeface="Calibri"/>
                <a:ea typeface="Calibri"/>
                <a:cs typeface="Calibri"/>
                <a:sym typeface="Calibri"/>
              </a:defRPr>
            </a:lvl5pPr>
            <a:lvl6pPr marL="0" marR="0" lvl="5" indent="0" algn="l" rtl="0">
              <a:spcBef>
                <a:spcPts val="0"/>
              </a:spcBef>
              <a:buNone/>
              <a:defRPr sz="1800" b="0" i="0" u="none" strike="noStrike" cap="none">
                <a:solidFill>
                  <a:srgbClr val="BCBEC0"/>
                </a:solidFill>
                <a:latin typeface="Calibri"/>
                <a:ea typeface="Calibri"/>
                <a:cs typeface="Calibri"/>
                <a:sym typeface="Calibri"/>
              </a:defRPr>
            </a:lvl6pPr>
            <a:lvl7pPr marL="0" marR="0" lvl="6" indent="0" algn="l" rtl="0">
              <a:spcBef>
                <a:spcPts val="0"/>
              </a:spcBef>
              <a:buNone/>
              <a:defRPr sz="1800" b="0" i="0" u="none" strike="noStrike" cap="none">
                <a:solidFill>
                  <a:srgbClr val="BCBEC0"/>
                </a:solidFill>
                <a:latin typeface="Calibri"/>
                <a:ea typeface="Calibri"/>
                <a:cs typeface="Calibri"/>
                <a:sym typeface="Calibri"/>
              </a:defRPr>
            </a:lvl7pPr>
            <a:lvl8pPr marL="0" marR="0" lvl="7" indent="0" algn="l" rtl="0">
              <a:spcBef>
                <a:spcPts val="0"/>
              </a:spcBef>
              <a:buNone/>
              <a:defRPr sz="1800" b="0" i="0" u="none" strike="noStrike" cap="none">
                <a:solidFill>
                  <a:srgbClr val="BCBEC0"/>
                </a:solidFill>
                <a:latin typeface="Calibri"/>
                <a:ea typeface="Calibri"/>
                <a:cs typeface="Calibri"/>
                <a:sym typeface="Calibri"/>
              </a:defRPr>
            </a:lvl8pPr>
            <a:lvl9pPr marL="0" marR="0" lvl="8" indent="0" algn="l" rtl="0">
              <a:spcBef>
                <a:spcPts val="0"/>
              </a:spcBef>
              <a:buNone/>
              <a:defRPr sz="1800" b="0" i="0" u="none" strike="noStrike" cap="none">
                <a:solidFill>
                  <a:srgbClr val="BCBEC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C00026"/>
              </a:buClr>
              <a:buSzPts val="4500"/>
              <a:buFont typeface="Verdana"/>
              <a:buNone/>
              <a:defRPr sz="4500"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Autofit/>
          </a:bodyPr>
          <a:lstStyle>
            <a:lvl1pPr marR="0" lvl="0" algn="ctr" rtl="0">
              <a:spcBef>
                <a:spcPts val="36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ctr" rtl="0">
              <a:spcBef>
                <a:spcPts val="3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2pPr>
            <a:lvl3pPr marR="0" lvl="2" algn="ctr" rtl="0">
              <a:spcBef>
                <a:spcPts val="270"/>
              </a:spcBef>
              <a:spcAft>
                <a:spcPts val="0"/>
              </a:spcAft>
              <a:buClr>
                <a:schemeClr val="dk1"/>
              </a:buClr>
              <a:buSzPts val="1350"/>
              <a:buFont typeface="Arial"/>
              <a:buNone/>
              <a:defRPr sz="1350" b="0" i="0" u="none" strike="noStrike" cap="none">
                <a:solidFill>
                  <a:schemeClr val="dk1"/>
                </a:solidFill>
                <a:latin typeface="Verdana"/>
                <a:ea typeface="Verdana"/>
                <a:cs typeface="Verdana"/>
                <a:sym typeface="Verdana"/>
              </a:defRPr>
            </a:lvl3pPr>
            <a:lvl4pPr marR="0" lvl="3"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4pPr>
            <a:lvl5pPr marR="0" lvl="4"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5pPr>
            <a:lvl6pPr marR="0" lvl="5"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1pPr>
            <a:lvl2pPr marL="914400" marR="0" lvl="1"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 name="Google Shape;40;p7"/>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8">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raytracing.github.io/"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www.shadertoy.com/view/Xt3cDn"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7.png"/></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hyperlink" Target="https://www.shadertoy.com/view/DtV3Rc"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2.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7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7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7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5.gif"/></Relationships>
</file>

<file path=ppt/slides/_rels/slide7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2.png"/></Relationships>
</file>

<file path=ppt/slides/_rels/slide96.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9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dirty="0"/>
          </a:p>
        </p:txBody>
      </p:sp>
      <p:sp>
        <p:nvSpPr>
          <p:cNvPr id="47" name="Google Shape;47;p8"/>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en-BR"/>
              <a:t>Aula 25: Raytracing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Lançando os Raios na Cena</a:t>
            </a:r>
            <a:endParaRPr dirty="0"/>
          </a:p>
        </p:txBody>
      </p:sp>
      <p:sp>
        <p:nvSpPr>
          <p:cNvPr id="253" name="Google Shape;253;p3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650">
                <a:latin typeface="Arial"/>
                <a:ea typeface="Arial"/>
                <a:cs typeface="Arial"/>
                <a:sym typeface="Arial"/>
              </a:rPr>
              <a:t>Vamos lançar raios pelos pixels e calcular a cor vista na direção desses raios. As etapas envolvidas são:</a:t>
            </a:r>
            <a:endParaRPr sz="2650" dirty="0">
              <a:latin typeface="Arial"/>
              <a:ea typeface="Arial"/>
              <a:cs typeface="Arial"/>
              <a:sym typeface="Arial"/>
            </a:endParaRPr>
          </a:p>
          <a:p>
            <a:pPr marL="457200" lvl="0" indent="-396875" algn="l" rtl="0">
              <a:spcBef>
                <a:spcPts val="400"/>
              </a:spcBef>
              <a:spcAft>
                <a:spcPts val="0"/>
              </a:spcAft>
              <a:buSzPts val="2650"/>
              <a:buFont typeface="Arial"/>
              <a:buAutoNum type="arabicPeriod"/>
            </a:pPr>
            <a:r>
              <a:rPr lang="en-BR" sz="2650">
                <a:latin typeface="Arial"/>
                <a:ea typeface="Arial"/>
                <a:cs typeface="Arial"/>
                <a:sym typeface="Arial"/>
              </a:rPr>
              <a:t>calcular o raio do ponto de vista até o pixel;</a:t>
            </a:r>
            <a:endParaRPr sz="2650" dirty="0">
              <a:latin typeface="Arial"/>
              <a:ea typeface="Arial"/>
              <a:cs typeface="Arial"/>
              <a:sym typeface="Arial"/>
            </a:endParaRPr>
          </a:p>
          <a:p>
            <a:pPr marL="457200" lvl="0" indent="-396875" algn="l" rtl="0">
              <a:spcBef>
                <a:spcPts val="0"/>
              </a:spcBef>
              <a:spcAft>
                <a:spcPts val="0"/>
              </a:spcAft>
              <a:buSzPts val="2650"/>
              <a:buFont typeface="Arial"/>
              <a:buAutoNum type="arabicPeriod"/>
            </a:pPr>
            <a:r>
              <a:rPr lang="en-BR" sz="2650">
                <a:latin typeface="Arial"/>
                <a:ea typeface="Arial"/>
                <a:cs typeface="Arial"/>
                <a:sym typeface="Arial"/>
              </a:rPr>
              <a:t>determinar quais objetos o raio faz a interseção;</a:t>
            </a:r>
            <a:endParaRPr sz="2650" dirty="0">
              <a:latin typeface="Arial"/>
              <a:ea typeface="Arial"/>
              <a:cs typeface="Arial"/>
              <a:sym typeface="Arial"/>
            </a:endParaRPr>
          </a:p>
          <a:p>
            <a:pPr marL="457200" lvl="0" indent="-396875" algn="l" rtl="0">
              <a:spcBef>
                <a:spcPts val="0"/>
              </a:spcBef>
              <a:spcAft>
                <a:spcPts val="0"/>
              </a:spcAft>
              <a:buSzPts val="2650"/>
              <a:buFont typeface="Arial"/>
              <a:buAutoNum type="arabicPeriod"/>
            </a:pPr>
            <a:r>
              <a:rPr lang="en-BR" sz="2650">
                <a:latin typeface="Arial"/>
                <a:ea typeface="Arial"/>
                <a:cs typeface="Arial"/>
                <a:sym typeface="Arial"/>
              </a:rPr>
              <a:t>calcular uma cor para esse ponto de interseção.</a:t>
            </a:r>
            <a:endParaRPr dirty="0"/>
          </a:p>
        </p:txBody>
      </p:sp>
      <p:sp>
        <p:nvSpPr>
          <p:cNvPr id="254" name="Google Shape;254;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a:t>
            </a:fld>
            <a:endParaRPr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07" name="Google Shape;4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100</a:t>
            </a:fld>
            <a:endParaRPr/>
          </a:p>
        </p:txBody>
      </p:sp>
      <p:pic>
        <p:nvPicPr>
          <p:cNvPr id="408" name="Google Shape;408;p48"/>
          <p:cNvPicPr preferRelativeResize="0"/>
          <p:nvPr/>
        </p:nvPicPr>
        <p:blipFill>
          <a:blip r:embed="rId3">
            <a:alphaModFix/>
          </a:blip>
          <a:stretch>
            <a:fillRect/>
          </a:stretch>
        </p:blipFill>
        <p:spPr>
          <a:xfrm>
            <a:off x="627300" y="782134"/>
            <a:ext cx="7980550" cy="448905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5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33" name="Google Shape;433;p5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101</a:t>
            </a:fld>
            <a:endParaRPr/>
          </a:p>
        </p:txBody>
      </p:sp>
      <p:pic>
        <p:nvPicPr>
          <p:cNvPr id="434" name="Google Shape;434;p51"/>
          <p:cNvPicPr preferRelativeResize="0"/>
          <p:nvPr/>
        </p:nvPicPr>
        <p:blipFill>
          <a:blip r:embed="rId3">
            <a:alphaModFix/>
          </a:blip>
          <a:stretch>
            <a:fillRect/>
          </a:stretch>
        </p:blipFill>
        <p:spPr>
          <a:xfrm>
            <a:off x="627300" y="782134"/>
            <a:ext cx="8097475" cy="4554825"/>
          </a:xfrm>
          <a:prstGeom prst="rect">
            <a:avLst/>
          </a:prstGeom>
          <a:noFill/>
          <a:ln>
            <a:noFill/>
          </a:ln>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sldNum" idx="12"/>
          </p:nvPr>
        </p:nvSpPr>
        <p:spPr>
          <a:xfrm>
            <a:off x="6553200" y="5296959"/>
            <a:ext cx="2133600" cy="30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BR"/>
              <a:t>102</a:t>
            </a:fld>
            <a:endParaRPr/>
          </a:p>
        </p:txBody>
      </p:sp>
      <p:sp>
        <p:nvSpPr>
          <p:cNvPr id="546" name="Google Shape;546;p64"/>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547" name="Google Shape;547;p64"/>
          <p:cNvSpPr txBox="1">
            <a:spLocks noGrp="1"/>
          </p:cNvSpPr>
          <p:nvPr>
            <p:ph type="body" idx="2"/>
          </p:nvPr>
        </p:nvSpPr>
        <p:spPr>
          <a:xfrm>
            <a:off x="1567650" y="2857499"/>
            <a:ext cx="6119700" cy="2299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en-BR" sz="2333"/>
              <a:t>Luciano Soares</a:t>
            </a:r>
            <a:endParaRPr/>
          </a:p>
          <a:p>
            <a:pPr marL="0" lvl="0" indent="0" algn="ctr" rtl="0">
              <a:spcBef>
                <a:spcPts val="467"/>
              </a:spcBef>
              <a:spcAft>
                <a:spcPts val="0"/>
              </a:spcAft>
              <a:buClr>
                <a:schemeClr val="lt1"/>
              </a:buClr>
              <a:buSzPts val="2333"/>
              <a:buFont typeface="Verdana"/>
              <a:buNone/>
            </a:pPr>
            <a:r>
              <a:rPr lang="en-BR" sz="2333"/>
              <a:t>&lt;lpsoares@insper.edu.br&gt;</a:t>
            </a:r>
            <a:endParaRPr sz="2333"/>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Criando câmera</a:t>
            </a:r>
            <a:endParaRPr dirty="0"/>
          </a:p>
        </p:txBody>
      </p:sp>
      <p:sp>
        <p:nvSpPr>
          <p:cNvPr id="261" name="Google Shape;261;p32"/>
          <p:cNvSpPr txBox="1">
            <a:spLocks noGrp="1"/>
          </p:cNvSpPr>
          <p:nvPr>
            <p:ph type="body" idx="1"/>
          </p:nvPr>
        </p:nvSpPr>
        <p:spPr>
          <a:xfrm>
            <a:off x="261575" y="838975"/>
            <a:ext cx="86379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Vamos deixar o ponto de vista no (0,0,0) olhando para o Z negativo.</a:t>
            </a:r>
            <a:endParaRPr sz="1900" dirty="0"/>
          </a:p>
          <a:p>
            <a:pPr marL="0" lvl="0" indent="0" algn="l" rtl="0">
              <a:spcBef>
                <a:spcPts val="400"/>
              </a:spcBef>
              <a:spcAft>
                <a:spcPts val="0"/>
              </a:spcAft>
              <a:buNone/>
            </a:pPr>
            <a:r>
              <a:rPr lang="en-BR" sz="1900"/>
              <a:t>Varredura:</a:t>
            </a:r>
          </a:p>
          <a:p>
            <a:pPr marL="800100" lvl="1" indent="-342900">
              <a:buFont typeface="Arial" panose="020B0604020202020204" pitchFamily="34" charset="0"/>
              <a:buChar char="•"/>
            </a:pPr>
            <a:r>
              <a:rPr lang="en-BR" sz="1900"/>
              <a:t>Em CPU teríamos de passar por um loop pixel por pixel</a:t>
            </a:r>
          </a:p>
          <a:p>
            <a:pPr marL="800100" lvl="1" indent="-342900">
              <a:buFont typeface="Arial" panose="020B0604020202020204" pitchFamily="34" charset="0"/>
              <a:buChar char="•"/>
            </a:pPr>
            <a:r>
              <a:rPr lang="en-BR" sz="1900"/>
              <a:t>Em GPU cada pixel automaticamente roda em paralelo</a:t>
            </a:r>
            <a:endParaRPr sz="1900" dirty="0"/>
          </a:p>
        </p:txBody>
      </p:sp>
      <p:sp>
        <p:nvSpPr>
          <p:cNvPr id="262" name="Google Shape;262;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11</a:t>
            </a:fld>
            <a:endParaRPr dirty="0"/>
          </a:p>
        </p:txBody>
      </p:sp>
      <p:pic>
        <p:nvPicPr>
          <p:cNvPr id="263" name="Google Shape;263;p32"/>
          <p:cNvPicPr preferRelativeResize="0"/>
          <p:nvPr/>
        </p:nvPicPr>
        <p:blipFill>
          <a:blip r:embed="rId3">
            <a:alphaModFix/>
          </a:blip>
          <a:stretch>
            <a:fillRect/>
          </a:stretch>
        </p:blipFill>
        <p:spPr>
          <a:xfrm>
            <a:off x="1021709" y="2937529"/>
            <a:ext cx="7117632" cy="24353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Interpolações</a:t>
            </a:r>
            <a:endParaRPr dirty="0"/>
          </a:p>
        </p:txBody>
      </p:sp>
      <p:sp>
        <p:nvSpPr>
          <p:cNvPr id="286" name="Google Shape;286;p3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Iremos fazer uma interpolação linear do branco para o azul para o fundo de tela, representando o céu.</a:t>
            </a:r>
            <a:endParaRPr dirty="0"/>
          </a:p>
        </p:txBody>
      </p:sp>
      <p:sp>
        <p:nvSpPr>
          <p:cNvPr id="287" name="Google Shape;287;p3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12</a:t>
            </a:fld>
            <a:endParaRPr dirty="0"/>
          </a:p>
        </p:txBody>
      </p:sp>
      <p:pic>
        <p:nvPicPr>
          <p:cNvPr id="288" name="Google Shape;288;p35"/>
          <p:cNvPicPr preferRelativeResize="0"/>
          <p:nvPr/>
        </p:nvPicPr>
        <p:blipFill>
          <a:blip r:embed="rId3">
            <a:alphaModFix/>
          </a:blip>
          <a:stretch>
            <a:fillRect/>
          </a:stretch>
        </p:blipFill>
        <p:spPr>
          <a:xfrm>
            <a:off x="2667000" y="2736238"/>
            <a:ext cx="3810000" cy="2143125"/>
          </a:xfrm>
          <a:prstGeom prst="rect">
            <a:avLst/>
          </a:prstGeom>
          <a:noFill/>
          <a:ln>
            <a:noFill/>
          </a:ln>
        </p:spPr>
      </p:pic>
      <p:pic>
        <p:nvPicPr>
          <p:cNvPr id="289" name="Google Shape;289;p35" descr="{&quot;backgroundColorModified&quot;:null,&quot;code&quot;:&quot;$$\\text{blendedValue}=\\left(1-t\\right)\\cdot\\text{startValue}+t\\cdot\\text{endValue}$$&quot;,&quot;aid&quot;:null,&quot;type&quot;:&quot;$$&quot;,&quot;backgroundColor&quot;:&quot;#FFFFFF&quot;,&quot;font&quot;:{&quot;size&quot;:12,&quot;color&quot;:&quot;#000000&quot;,&quot;family&quot;:&quot;Arial&quot;},&quot;id&quot;:&quot;2&quot;,&quot;ts&quot;:1635160622834,&quot;cs&quot;:&quot;xBkGz2O8Gs9HyS0zFaJQGw==&quot;,&quot;size&quot;:{&quot;width&quot;:408.6666666666667,&quot;height&quot;:19}}"/>
          <p:cNvPicPr preferRelativeResize="0"/>
          <p:nvPr/>
        </p:nvPicPr>
        <p:blipFill>
          <a:blip r:embed="rId4">
            <a:alphaModFix/>
          </a:blip>
          <a:stretch>
            <a:fillRect/>
          </a:stretch>
        </p:blipFill>
        <p:spPr>
          <a:xfrm>
            <a:off x="1298272" y="2011061"/>
            <a:ext cx="5711125" cy="265525"/>
          </a:xfrm>
          <a:prstGeom prst="rect">
            <a:avLst/>
          </a:prstGeom>
          <a:noFill/>
          <a:ln>
            <a:noFill/>
          </a:ln>
        </p:spPr>
      </p:pic>
      <p:sp>
        <p:nvSpPr>
          <p:cNvPr id="290" name="Google Shape;290;p35"/>
          <p:cNvSpPr txBox="1"/>
          <p:nvPr/>
        </p:nvSpPr>
        <p:spPr>
          <a:xfrm>
            <a:off x="1298272" y="2262304"/>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200">
                <a:solidFill>
                  <a:schemeClr val="dk1"/>
                </a:solidFill>
                <a:latin typeface="Calibri"/>
                <a:ea typeface="Calibri"/>
                <a:cs typeface="Calibri"/>
                <a:sym typeface="Calibri"/>
              </a:rPr>
              <a:t>t variando de 0 a 1</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dirty="0"/>
              <a:t>Céu</a:t>
            </a:r>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13</a:t>
            </a:fld>
            <a:endParaRPr lang="pt-BR" dirty="0"/>
          </a:p>
        </p:txBody>
      </p:sp>
      <p:sp>
        <p:nvSpPr>
          <p:cNvPr id="5" name="TextBox 4">
            <a:extLst>
              <a:ext uri="{FF2B5EF4-FFF2-40B4-BE49-F238E27FC236}">
                <a16:creationId xmlns:a16="http://schemas.microsoft.com/office/drawing/2014/main" id="{0AEAE4D0-299A-9C28-5059-7B070326BB3D}"/>
              </a:ext>
            </a:extLst>
          </p:cNvPr>
          <p:cNvSpPr txBox="1"/>
          <p:nvPr/>
        </p:nvSpPr>
        <p:spPr>
          <a:xfrm>
            <a:off x="212849" y="739916"/>
            <a:ext cx="8428231" cy="4616648"/>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struct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ay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origin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vec3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ay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unit_direction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unit_direction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569CD6"/>
                </a:solidFill>
                <a:effectLst/>
                <a:latin typeface="Courier New" panose="02070309020205020404" pitchFamily="49" charset="0"/>
                <a:cs typeface="Courier New" panose="02070309020205020404" pitchFamily="49" charset="0"/>
              </a:rPr>
              <a:t>void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mainImage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out vec4 </a:t>
            </a:r>
            <a:r>
              <a:rPr lang="en-US" b="1" noProof="1">
                <a:solidFill>
                  <a:srgbClr val="9A9A9A"/>
                </a:solidFill>
                <a:effectLst/>
                <a:latin typeface="Courier New" panose="02070309020205020404" pitchFamily="49" charset="0"/>
                <a:cs typeface="Courier New" panose="02070309020205020404" pitchFamily="49" charset="0"/>
              </a:rPr>
              <a:t>fragColor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vec2 </a:t>
            </a:r>
            <a:r>
              <a:rPr lang="en-US" b="1" noProof="1">
                <a:solidFill>
                  <a:srgbClr val="9A9A9A"/>
                </a:solidFill>
                <a:effectLst/>
                <a:latin typeface="Courier New" panose="02070309020205020404" pitchFamily="49" charset="0"/>
                <a:cs typeface="Courier New" panose="02070309020205020404" pitchFamily="49" charset="0"/>
              </a:rPr>
              <a:t>fragCoord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uv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fragCoord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aspect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lower_left_corner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horizontal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vertical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lower_left_corner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horizontal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vertical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03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2D45-6ACF-6E55-1B50-139CFAC09369}"/>
              </a:ext>
            </a:extLst>
          </p:cNvPr>
          <p:cNvSpPr>
            <a:spLocks noGrp="1"/>
          </p:cNvSpPr>
          <p:nvPr>
            <p:ph type="title"/>
          </p:nvPr>
        </p:nvSpPr>
        <p:spPr/>
        <p:txBody>
          <a:bodyPr/>
          <a:lstStyle/>
          <a:p>
            <a:r>
              <a:rPr lang="pt-BR"/>
              <a:t>Resultado no </a:t>
            </a:r>
            <a:r>
              <a:rPr lang="pt-BR" err="1"/>
              <a:t>Shadertoy</a:t>
            </a:r>
            <a:endParaRPr lang="pt-BR"/>
          </a:p>
        </p:txBody>
      </p:sp>
      <p:sp>
        <p:nvSpPr>
          <p:cNvPr id="4" name="Slide Number Placeholder 3">
            <a:extLst>
              <a:ext uri="{FF2B5EF4-FFF2-40B4-BE49-F238E27FC236}">
                <a16:creationId xmlns:a16="http://schemas.microsoft.com/office/drawing/2014/main" id="{56DA7309-7976-4286-28C8-FD770C210E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14</a:t>
            </a:fld>
            <a:endParaRPr lang="en-BR"/>
          </a:p>
        </p:txBody>
      </p:sp>
      <p:pic>
        <p:nvPicPr>
          <p:cNvPr id="1026" name="Picture 2">
            <a:extLst>
              <a:ext uri="{FF2B5EF4-FFF2-40B4-BE49-F238E27FC236}">
                <a16:creationId xmlns:a16="http://schemas.microsoft.com/office/drawing/2014/main" id="{4DE2A792-9D61-21DC-A81A-34CE42200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00" y="905256"/>
            <a:ext cx="7766304" cy="43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059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D2A1-DAD4-0B42-FC70-A298F333627F}"/>
              </a:ext>
            </a:extLst>
          </p:cNvPr>
          <p:cNvSpPr>
            <a:spLocks noGrp="1"/>
          </p:cNvSpPr>
          <p:nvPr>
            <p:ph type="title"/>
          </p:nvPr>
        </p:nvSpPr>
        <p:spPr/>
        <p:txBody>
          <a:bodyPr/>
          <a:lstStyle/>
          <a:p>
            <a:r>
              <a:rPr lang="pt-BR"/>
              <a:t>Fórmula de </a:t>
            </a:r>
            <a:r>
              <a:rPr lang="pt-BR" err="1"/>
              <a:t>Bhaskara</a:t>
            </a:r>
            <a:endParaRPr lang="pt-BR"/>
          </a:p>
        </p:txBody>
      </p:sp>
      <p:sp>
        <p:nvSpPr>
          <p:cNvPr id="3" name="Text Placeholder 2">
            <a:extLst>
              <a:ext uri="{FF2B5EF4-FFF2-40B4-BE49-F238E27FC236}">
                <a16:creationId xmlns:a16="http://schemas.microsoft.com/office/drawing/2014/main" id="{B6C8033B-FC01-B88C-F873-4DA613F27FFA}"/>
              </a:ext>
            </a:extLst>
          </p:cNvPr>
          <p:cNvSpPr>
            <a:spLocks noGrp="1"/>
          </p:cNvSpPr>
          <p:nvPr>
            <p:ph type="body" idx="1"/>
          </p:nvPr>
        </p:nvSpPr>
        <p:spPr/>
        <p:txBody>
          <a:bodyPr/>
          <a:lstStyle/>
          <a:p>
            <a:r>
              <a:rPr lang="pt-BR"/>
              <a:t>Método para encontrar as raízes reais de uma equação do segundo grau através de seus coeficientes.</a:t>
            </a:r>
          </a:p>
        </p:txBody>
      </p:sp>
      <p:sp>
        <p:nvSpPr>
          <p:cNvPr id="4" name="Slide Number Placeholder 3">
            <a:extLst>
              <a:ext uri="{FF2B5EF4-FFF2-40B4-BE49-F238E27FC236}">
                <a16:creationId xmlns:a16="http://schemas.microsoft.com/office/drawing/2014/main" id="{BAE06465-116B-3276-CC8D-AE869DAF046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15</a:t>
            </a:fld>
            <a:endParaRPr lang="en-BR"/>
          </a:p>
        </p:txBody>
      </p:sp>
      <p:pic>
        <p:nvPicPr>
          <p:cNvPr id="6" name="Picture 5">
            <a:extLst>
              <a:ext uri="{FF2B5EF4-FFF2-40B4-BE49-F238E27FC236}">
                <a16:creationId xmlns:a16="http://schemas.microsoft.com/office/drawing/2014/main" id="{6CA814EA-608E-8B24-C7BA-D7032026CA87}"/>
              </a:ext>
            </a:extLst>
          </p:cNvPr>
          <p:cNvPicPr>
            <a:picLocks noChangeAspect="1"/>
          </p:cNvPicPr>
          <p:nvPr/>
        </p:nvPicPr>
        <p:blipFill>
          <a:blip r:embed="rId2"/>
          <a:stretch>
            <a:fillRect/>
          </a:stretch>
        </p:blipFill>
        <p:spPr>
          <a:xfrm>
            <a:off x="4827151" y="1608964"/>
            <a:ext cx="3685253" cy="3694176"/>
          </a:xfrm>
          <a:prstGeom prst="rect">
            <a:avLst/>
          </a:prstGeom>
        </p:spPr>
      </p:pic>
      <p:pic>
        <p:nvPicPr>
          <p:cNvPr id="7" name="Google Shape;330;p39" descr="{&quot;type&quot;:&quot;$$&quot;,&quot;font&quot;:{&quot;size&quot;:12,&quot;color&quot;:&quot;#000000&quot;,&quot;family&quot;:&quot;Arial&quot;},&quot;aid&quot;:null,&quot;id&quot;:&quot;4&quot;,&quot;backgroundColorModified&quot;:null,&quot;code&quot;:&quot;$$\\Delta=b^{2}-4ac$$&quot;,&quot;backgroundColor&quot;:&quot;#FFFFFF&quot;,&quot;ts&quot;:1635162244353,&quot;cs&quot;:&quot;qh4j5ggt2O1zkoZRjr431g==&quot;,&quot;size&quot;:{&quot;width&quot;:105.83333333333333,&quot;height&quot;:16.833333333333332}}">
            <a:extLst>
              <a:ext uri="{FF2B5EF4-FFF2-40B4-BE49-F238E27FC236}">
                <a16:creationId xmlns:a16="http://schemas.microsoft.com/office/drawing/2014/main" id="{D8873BB8-88C3-2E3E-84BF-1C8DD4EA3474}"/>
              </a:ext>
            </a:extLst>
          </p:cNvPr>
          <p:cNvPicPr preferRelativeResize="0"/>
          <p:nvPr/>
        </p:nvPicPr>
        <p:blipFill>
          <a:blip r:embed="rId3">
            <a:alphaModFix/>
          </a:blip>
          <a:stretch>
            <a:fillRect/>
          </a:stretch>
        </p:blipFill>
        <p:spPr>
          <a:xfrm>
            <a:off x="1137865" y="3072538"/>
            <a:ext cx="2412489" cy="383720"/>
          </a:xfrm>
          <a:prstGeom prst="rect">
            <a:avLst/>
          </a:prstGeom>
          <a:noFill/>
          <a:ln>
            <a:noFill/>
          </a:ln>
        </p:spPr>
      </p:pic>
      <p:pic>
        <p:nvPicPr>
          <p:cNvPr id="8" name="Google Shape;331;p39" descr="{&quot;font&quot;:{&quot;family&quot;:&quot;Arial&quot;,&quot;size&quot;:12,&quot;color&quot;:&quot;#000000&quot;},&quot;aid&quot;:null,&quot;type&quot;:&quot;$$&quot;,&quot;code&quot;:&quot;$$X=\\frac{-b\\pm{\\sqrt[]{\\Delta}}}{2a}$$&quot;,&quot;backgroundColorModified&quot;:null,&quot;backgroundColor&quot;:&quot;#FFFFFF&quot;,&quot;id&quot;:&quot;5&quot;,&quot;ts&quot;:1635162332812,&quot;cs&quot;:&quot;cUfn+zf/lUUIgODlaJHHPA==&quot;,&quot;size&quot;:{&quot;width&quot;:124,&quot;height&quot;:43.333333333333336}}">
            <a:extLst>
              <a:ext uri="{FF2B5EF4-FFF2-40B4-BE49-F238E27FC236}">
                <a16:creationId xmlns:a16="http://schemas.microsoft.com/office/drawing/2014/main" id="{2BE2CE66-23A6-5B18-44FD-88EE79102F81}"/>
              </a:ext>
            </a:extLst>
          </p:cNvPr>
          <p:cNvPicPr preferRelativeResize="0"/>
          <p:nvPr/>
        </p:nvPicPr>
        <p:blipFill>
          <a:blip r:embed="rId4">
            <a:alphaModFix/>
          </a:blip>
          <a:stretch>
            <a:fillRect/>
          </a:stretch>
        </p:blipFill>
        <p:spPr>
          <a:xfrm>
            <a:off x="1137866" y="4059696"/>
            <a:ext cx="2826599" cy="987792"/>
          </a:xfrm>
          <a:prstGeom prst="rect">
            <a:avLst/>
          </a:prstGeom>
          <a:noFill/>
          <a:ln>
            <a:noFill/>
          </a:ln>
        </p:spPr>
      </p:pic>
    </p:spTree>
    <p:extLst>
      <p:ext uri="{BB962C8B-B14F-4D97-AF65-F5344CB8AC3E}">
        <p14:creationId xmlns:p14="http://schemas.microsoft.com/office/powerpoint/2010/main" val="612763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297" name="Google Shape;297;p36"/>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Esferas são objetos comuns em RayTracer devido à simplicidade de calcular a intersecção de um raio com uma esfera.</a:t>
            </a: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r>
              <a:rPr lang="en-BR"/>
              <a:t>Assim, para um ponto (x, y, z) sobre a esfera a equação acima precisa ser verdadeira.</a:t>
            </a:r>
            <a:endParaRPr/>
          </a:p>
          <a:p>
            <a:pPr marL="0" lvl="0" indent="0" algn="l" rtl="0">
              <a:spcBef>
                <a:spcPts val="400"/>
              </a:spcBef>
              <a:spcAft>
                <a:spcPts val="0"/>
              </a:spcAft>
              <a:buNone/>
            </a:pPr>
            <a:endParaRPr/>
          </a:p>
          <a:p>
            <a:pPr marL="0" lvl="0" indent="0" algn="l" rtl="0">
              <a:spcBef>
                <a:spcPts val="400"/>
              </a:spcBef>
              <a:spcAft>
                <a:spcPts val="0"/>
              </a:spcAft>
              <a:buNone/>
            </a:pPr>
            <a:r>
              <a:rPr lang="en-BR"/>
              <a:t>Para um ponto dentro da esfera x</a:t>
            </a:r>
            <a:r>
              <a:rPr lang="en-BR" baseline="30000"/>
              <a:t>2</a:t>
            </a:r>
            <a:r>
              <a:rPr lang="en-BR"/>
              <a:t> + y</a:t>
            </a:r>
            <a:r>
              <a:rPr lang="en-BR" baseline="30000"/>
              <a:t>2</a:t>
            </a:r>
            <a:r>
              <a:rPr lang="en-BR"/>
              <a:t> + z</a:t>
            </a:r>
            <a:r>
              <a:rPr lang="en-BR" baseline="30000"/>
              <a:t>2</a:t>
            </a:r>
            <a:r>
              <a:rPr lang="en-BR"/>
              <a:t> &lt; R</a:t>
            </a:r>
            <a:r>
              <a:rPr lang="en-BR" baseline="30000"/>
              <a:t>2</a:t>
            </a:r>
            <a:r>
              <a:rPr lang="en-BR"/>
              <a:t> </a:t>
            </a:r>
            <a:endParaRPr/>
          </a:p>
          <a:p>
            <a:pPr marL="0" lvl="0" indent="0" algn="l" rtl="0">
              <a:spcBef>
                <a:spcPts val="400"/>
              </a:spcBef>
              <a:spcAft>
                <a:spcPts val="0"/>
              </a:spcAft>
              <a:buNone/>
            </a:pPr>
            <a:endParaRPr/>
          </a:p>
          <a:p>
            <a:pPr marL="0" lvl="0" indent="0" algn="l" rtl="0">
              <a:spcBef>
                <a:spcPts val="400"/>
              </a:spcBef>
              <a:spcAft>
                <a:spcPts val="0"/>
              </a:spcAft>
              <a:buNone/>
            </a:pPr>
            <a:r>
              <a:rPr lang="en-BR"/>
              <a:t>Para um ponto fora da esfera x</a:t>
            </a:r>
            <a:r>
              <a:rPr lang="en-BR" baseline="30000"/>
              <a:t>2</a:t>
            </a:r>
            <a:r>
              <a:rPr lang="en-BR"/>
              <a:t> + y</a:t>
            </a:r>
            <a:r>
              <a:rPr lang="en-BR" baseline="30000"/>
              <a:t>2</a:t>
            </a:r>
            <a:r>
              <a:rPr lang="en-BR"/>
              <a:t> + z</a:t>
            </a:r>
            <a:r>
              <a:rPr lang="en-BR" baseline="30000"/>
              <a:t>2</a:t>
            </a:r>
            <a:r>
              <a:rPr lang="en-BR"/>
              <a:t> &gt; R</a:t>
            </a:r>
            <a:r>
              <a:rPr lang="en-BR" baseline="30000"/>
              <a:t>2</a:t>
            </a:r>
            <a:r>
              <a:rPr lang="en-BR"/>
              <a:t> </a:t>
            </a:r>
            <a:endParaRPr/>
          </a:p>
          <a:p>
            <a:pPr marL="0" lvl="0" indent="0" algn="l" rtl="0">
              <a:spcBef>
                <a:spcPts val="400"/>
              </a:spcBef>
              <a:spcAft>
                <a:spcPts val="0"/>
              </a:spcAft>
              <a:buNone/>
            </a:pPr>
            <a:endParaRPr/>
          </a:p>
        </p:txBody>
      </p:sp>
      <p:sp>
        <p:nvSpPr>
          <p:cNvPr id="298" name="Google Shape;298;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16</a:t>
            </a:fld>
            <a:endParaRPr/>
          </a:p>
        </p:txBody>
      </p:sp>
      <p:pic>
        <p:nvPicPr>
          <p:cNvPr id="299" name="Google Shape;299;p36" descr="{&quot;code&quot;:&quot;$$x^{2}+y^{2}+z^{2}=R^{2}$$&quot;,&quot;backgroundColor&quot;:&quot;#FFFFFF&quot;,&quot;aid&quot;:null,&quot;font&quot;:{&quot;family&quot;:&quot;Arial&quot;,&quot;size&quot;:12,&quot;color&quot;:&quot;#000000&quot;},&quot;id&quot;:&quot;3&quot;,&quot;backgroundColorModified&quot;:null,&quot;type&quot;:&quot;$$&quot;,&quot;ts&quot;:1635160792972,&quot;cs&quot;:&quot;XiGAijEXqOoHOOmX+7oqyA==&quot;,&quot;size&quot;:{&quot;width&quot;:142,&quot;height&quot;:20.5}}"/>
          <p:cNvPicPr preferRelativeResize="0"/>
          <p:nvPr/>
        </p:nvPicPr>
        <p:blipFill>
          <a:blip r:embed="rId3">
            <a:alphaModFix/>
          </a:blip>
          <a:stretch>
            <a:fillRect/>
          </a:stretch>
        </p:blipFill>
        <p:spPr>
          <a:xfrm>
            <a:off x="2907325" y="1733613"/>
            <a:ext cx="2781899" cy="401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306" name="Google Shape;306;p37"/>
          <p:cNvSpPr txBox="1">
            <a:spLocks noGrp="1"/>
          </p:cNvSpPr>
          <p:nvPr>
            <p:ph type="body" idx="1"/>
          </p:nvPr>
        </p:nvSpPr>
        <p:spPr>
          <a:xfrm>
            <a:off x="235350" y="838975"/>
            <a:ext cx="87690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Para uma esfera centrada em (C</a:t>
            </a:r>
            <a:r>
              <a:rPr lang="en-BR" sz="1900" baseline="-25000"/>
              <a:t>x</a:t>
            </a:r>
            <a:r>
              <a:rPr lang="en-BR" sz="1900"/>
              <a:t>,C</a:t>
            </a:r>
            <a:r>
              <a:rPr lang="en-BR" sz="1900" baseline="-25000"/>
              <a:t>y</a:t>
            </a:r>
            <a:r>
              <a:rPr lang="en-BR" sz="1900"/>
              <a:t>,C</a:t>
            </a:r>
            <a:r>
              <a:rPr lang="en-BR" sz="1900" baseline="-25000"/>
              <a:t>z</a:t>
            </a:r>
            <a:r>
              <a:rPr lang="en-BR" sz="1900"/>
              <a:t>):</a:t>
            </a:r>
            <a:endParaRPr sz="1900"/>
          </a:p>
          <a:p>
            <a:pPr marL="0" lvl="0" indent="0" algn="l" rtl="0">
              <a:spcBef>
                <a:spcPts val="400"/>
              </a:spcBef>
              <a:spcAft>
                <a:spcPts val="0"/>
              </a:spcAft>
              <a:buNone/>
            </a:pPr>
            <a:endParaRPr sz="2500"/>
          </a:p>
          <a:p>
            <a:pPr marL="0" lvl="0" indent="0" algn="l" rtl="0">
              <a:spcBef>
                <a:spcPts val="400"/>
              </a:spcBef>
              <a:spcAft>
                <a:spcPts val="0"/>
              </a:spcAft>
              <a:buNone/>
            </a:pPr>
            <a:endParaRPr sz="2500"/>
          </a:p>
          <a:p>
            <a:pPr marL="0" lvl="0" indent="0" algn="l" rtl="0">
              <a:spcBef>
                <a:spcPts val="400"/>
              </a:spcBef>
              <a:spcAft>
                <a:spcPts val="0"/>
              </a:spcAft>
              <a:buNone/>
            </a:pPr>
            <a:endParaRPr sz="1900"/>
          </a:p>
          <a:p>
            <a:pPr marL="0" lvl="0" indent="0" algn="l" rtl="0">
              <a:spcBef>
                <a:spcPts val="400"/>
              </a:spcBef>
              <a:spcAft>
                <a:spcPts val="0"/>
              </a:spcAft>
              <a:buNone/>
            </a:pPr>
            <a:r>
              <a:rPr lang="en-BR" sz="1900"/>
              <a:t>Para um ponto P na superfície, podemos calcular o vetor (P-C), logo:</a:t>
            </a:r>
            <a:endParaRPr sz="1900"/>
          </a:p>
          <a:p>
            <a:pPr marL="0" lvl="0" indent="0" algn="l" rtl="0">
              <a:spcBef>
                <a:spcPts val="400"/>
              </a:spcBef>
              <a:spcAft>
                <a:spcPts val="0"/>
              </a:spcAft>
              <a:buNone/>
            </a:pPr>
            <a:endParaRPr sz="1900"/>
          </a:p>
          <a:p>
            <a:pPr marL="0" lvl="0" indent="0" algn="l" rtl="0">
              <a:spcBef>
                <a:spcPts val="400"/>
              </a:spcBef>
              <a:spcAft>
                <a:spcPts val="0"/>
              </a:spcAft>
              <a:buNone/>
            </a:pPr>
            <a:endParaRPr sz="1900"/>
          </a:p>
          <a:p>
            <a:pPr marL="0" lvl="0" indent="0" algn="l" rtl="0">
              <a:spcBef>
                <a:spcPts val="400"/>
              </a:spcBef>
              <a:spcAft>
                <a:spcPts val="0"/>
              </a:spcAft>
              <a:buNone/>
            </a:pPr>
            <a:endParaRPr sz="1900"/>
          </a:p>
          <a:p>
            <a:pPr marL="0" lvl="0" indent="0" algn="l" rtl="0">
              <a:spcBef>
                <a:spcPts val="400"/>
              </a:spcBef>
              <a:spcAft>
                <a:spcPts val="0"/>
              </a:spcAft>
              <a:buNone/>
            </a:pPr>
            <a:r>
              <a:rPr lang="en-BR" sz="1900"/>
              <a:t>Assim a equação da esfera na forma vetorial é:</a:t>
            </a:r>
            <a:endParaRPr sz="1900"/>
          </a:p>
        </p:txBody>
      </p:sp>
      <p:sp>
        <p:nvSpPr>
          <p:cNvPr id="307" name="Google Shape;307;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17</a:t>
            </a:fld>
            <a:endParaRPr/>
          </a:p>
        </p:txBody>
      </p:sp>
      <p:pic>
        <p:nvPicPr>
          <p:cNvPr id="308" name="Google Shape;308;p37" descr="{&quot;aid&quot;:null,&quot;backgroundColorModified&quot;:false,&quot;font&quot;:{&quot;size&quot;:24.5,&quot;family&quot;:&quot;Arial&quot;,&quot;color&quot;:&quot;#000000&quot;},&quot;id&quot;:&quot;3&quot;,&quot;backgroundColor&quot;:&quot;#FFFFFF&quot;,&quot;type&quot;:&quot;$$&quot;,&quot;code&quot;:&quot;$$\\left(x-C_{x}\\right)^{2}+\\left(y-C_{y}\\right)^{2}+\\left(z-C_{z}\\right)^{2}=r^{2}$$&quot;,&quot;ts&quot;:1635161098727,&quot;cs&quot;:&quot;T+VaddbUDwwKX85PcY51cw==&quot;,&quot;size&quot;:{&quot;width&quot;:635.5,&quot;height&quot;:48}}"/>
          <p:cNvPicPr preferRelativeResize="0"/>
          <p:nvPr/>
        </p:nvPicPr>
        <p:blipFill>
          <a:blip r:embed="rId3">
            <a:alphaModFix/>
          </a:blip>
          <a:stretch>
            <a:fillRect/>
          </a:stretch>
        </p:blipFill>
        <p:spPr>
          <a:xfrm>
            <a:off x="1648073" y="1501650"/>
            <a:ext cx="5847842" cy="441692"/>
          </a:xfrm>
          <a:prstGeom prst="rect">
            <a:avLst/>
          </a:prstGeom>
          <a:noFill/>
          <a:ln>
            <a:noFill/>
          </a:ln>
        </p:spPr>
      </p:pic>
      <p:pic>
        <p:nvPicPr>
          <p:cNvPr id="309" name="Google Shape;309;p37" descr="{&quot;backgroundColorModified&quot;:false,&quot;code&quot;:&quot;$$\\left(\\mathbf{P}-\\mathbf{C}\\right)\\cdot\\left(\\mathbf{P}-\\mathbf{C}\\right)=\\left(x-C_{x}\\right)^{2}+\\left(y-C_{y}\\right)^{2}+\\left(z-C_{z}\\right)^{2}$$&quot;,&quot;type&quot;:&quot;$$&quot;,&quot;id&quot;:&quot;3&quot;,&quot;aid&quot;:null,&quot;font&quot;:{&quot;family&quot;:&quot;Arial&quot;,&quot;size&quot;:24.5,&quot;color&quot;:&quot;#000000&quot;},&quot;backgroundColor&quot;:&quot;#FFFFFF&quot;,&quot;ts&quot;:1635161397929,&quot;cs&quot;:&quot;kASbqao67yB5YWkcLOk97A==&quot;,&quot;size&quot;:{&quot;width&quot;:908,&quot;height&quot;:48.000000000000036}}"/>
          <p:cNvPicPr preferRelativeResize="0"/>
          <p:nvPr/>
        </p:nvPicPr>
        <p:blipFill>
          <a:blip r:embed="rId4">
            <a:alphaModFix/>
          </a:blip>
          <a:stretch>
            <a:fillRect/>
          </a:stretch>
        </p:blipFill>
        <p:spPr>
          <a:xfrm>
            <a:off x="394313" y="2943482"/>
            <a:ext cx="8355375" cy="441692"/>
          </a:xfrm>
          <a:prstGeom prst="rect">
            <a:avLst/>
          </a:prstGeom>
          <a:noFill/>
          <a:ln>
            <a:noFill/>
          </a:ln>
        </p:spPr>
      </p:pic>
      <p:pic>
        <p:nvPicPr>
          <p:cNvPr id="310" name="Google Shape;310;p37" descr="{&quot;type&quot;:&quot;$$&quot;,&quot;font&quot;:{&quot;size&quot;:23.5,&quot;family&quot;:&quot;Arial&quot;,&quot;color&quot;:&quot;#000000&quot;},&quot;backgroundColor&quot;:&quot;#FFFFFF&quot;,&quot;backgroundColorModified&quot;:false,&quot;aid&quot;:null,&quot;id&quot;:&quot;3&quot;,&quot;code&quot;:&quot;$$\\left(\\mathbf{P}-\\mathbf{C}\\right)\\cdot\\left(\\mathbf{P}-\\mathbf{C}\\right)=r^{2}$$&quot;,&quot;ts&quot;:1635161519385,&quot;cs&quot;:&quot;JeVcbIOkGArfLUgHMpU4YQ==&quot;,&quot;size&quot;:{&quot;width&quot;:366.6666666666667,&quot;height&quot;:41.666666666666664}}"/>
          <p:cNvPicPr preferRelativeResize="0"/>
          <p:nvPr/>
        </p:nvPicPr>
        <p:blipFill>
          <a:blip r:embed="rId5">
            <a:alphaModFix/>
          </a:blip>
          <a:stretch>
            <a:fillRect/>
          </a:stretch>
        </p:blipFill>
        <p:spPr>
          <a:xfrm>
            <a:off x="2676392" y="4498407"/>
            <a:ext cx="3492500" cy="396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317" name="Google Shape;317;p38"/>
          <p:cNvSpPr txBox="1">
            <a:spLocks noGrp="1"/>
          </p:cNvSpPr>
          <p:nvPr>
            <p:ph type="body" idx="1"/>
          </p:nvPr>
        </p:nvSpPr>
        <p:spPr>
          <a:xfrm>
            <a:off x="235350" y="838975"/>
            <a:ext cx="87690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Desejamos saber se o raio </a:t>
            </a:r>
            <a:r>
              <a:rPr lang="en-BR" sz="1900" b="1"/>
              <a:t>P</a:t>
            </a:r>
            <a:r>
              <a:rPr lang="en-BR" sz="1900"/>
              <a:t>(t)=</a:t>
            </a:r>
            <a:r>
              <a:rPr lang="en-BR" sz="1900" b="1"/>
              <a:t>A</a:t>
            </a:r>
            <a:r>
              <a:rPr lang="en-BR" sz="1900"/>
              <a:t>+t</a:t>
            </a:r>
            <a:r>
              <a:rPr lang="en-BR" sz="1900" b="1"/>
              <a:t>b</a:t>
            </a:r>
            <a:r>
              <a:rPr lang="en-BR" sz="1900"/>
              <a:t> intersecta a esfera, assim:</a:t>
            </a:r>
            <a:endParaRPr sz="1900"/>
          </a:p>
          <a:p>
            <a:pPr marL="0" lvl="0" indent="0" algn="l" rtl="0">
              <a:spcBef>
                <a:spcPts val="400"/>
              </a:spcBef>
              <a:spcAft>
                <a:spcPts val="0"/>
              </a:spcAft>
              <a:buNone/>
            </a:pPr>
            <a:endParaRPr sz="2500"/>
          </a:p>
          <a:p>
            <a:pPr marL="0" lvl="0" indent="0" algn="l" rtl="0">
              <a:spcBef>
                <a:spcPts val="400"/>
              </a:spcBef>
              <a:spcAft>
                <a:spcPts val="0"/>
              </a:spcAft>
              <a:buNone/>
            </a:pPr>
            <a:endParaRPr sz="2500"/>
          </a:p>
          <a:p>
            <a:pPr marL="0" lvl="0" indent="0" algn="l" rtl="0">
              <a:spcBef>
                <a:spcPts val="400"/>
              </a:spcBef>
              <a:spcAft>
                <a:spcPts val="0"/>
              </a:spcAft>
              <a:buNone/>
            </a:pPr>
            <a:endParaRPr sz="1900"/>
          </a:p>
          <a:p>
            <a:pPr marL="0" lvl="0" indent="0" algn="l" rtl="0">
              <a:spcBef>
                <a:spcPts val="400"/>
              </a:spcBef>
              <a:spcAft>
                <a:spcPts val="0"/>
              </a:spcAft>
              <a:buNone/>
            </a:pPr>
            <a:r>
              <a:rPr lang="en-BR" sz="1900"/>
              <a:t>Ou expandindo:</a:t>
            </a:r>
            <a:endParaRPr sz="1900"/>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18</a:t>
            </a:fld>
            <a:endParaRPr/>
          </a:p>
        </p:txBody>
      </p:sp>
      <p:pic>
        <p:nvPicPr>
          <p:cNvPr id="319" name="Google Shape;319;p38" descr="{&quot;backgroundColor&quot;:&quot;#FFFFFF&quot;,&quot;aid&quot;:null,&quot;code&quot;:&quot;$$\\left(\\mathbf{P}\\left(t\\right)-\\mathbf{C}\\right)\\cdot\\left(\\mathbf{P}\\left(t\\right)-\\mathbf{C}\\right)=r^{2}$$&quot;,&quot;id&quot;:&quot;3&quot;,&quot;type&quot;:&quot;$$&quot;,&quot;font&quot;:{&quot;size&quot;:23.5,&quot;color&quot;:&quot;#000000&quot;,&quot;family&quot;:&quot;Arial&quot;},&quot;backgroundColorModified&quot;:false,&quot;ts&quot;:1635161693884,&quot;cs&quot;:&quot;PRSj975urNoPRP1IdvUAFQ==&quot;,&quot;size&quot;:{&quot;width&quot;:450,&quot;height&quot;:41.666666666666664}}"/>
          <p:cNvPicPr preferRelativeResize="0"/>
          <p:nvPr/>
        </p:nvPicPr>
        <p:blipFill>
          <a:blip r:embed="rId3">
            <a:alphaModFix/>
          </a:blip>
          <a:stretch>
            <a:fillRect/>
          </a:stretch>
        </p:blipFill>
        <p:spPr>
          <a:xfrm>
            <a:off x="2428867" y="1588180"/>
            <a:ext cx="4286250" cy="396875"/>
          </a:xfrm>
          <a:prstGeom prst="rect">
            <a:avLst/>
          </a:prstGeom>
          <a:noFill/>
          <a:ln>
            <a:noFill/>
          </a:ln>
        </p:spPr>
      </p:pic>
      <p:pic>
        <p:nvPicPr>
          <p:cNvPr id="320" name="Google Shape;320;p38" descr="{&quot;backgroundColorModified&quot;:false,&quot;type&quot;:&quot;$$&quot;,&quot;code&quot;:&quot;$$\\left(\\mathbf{A}+tb-\\mathbf{C}\\right)\\cdot\\left(\\mathbf{A}+tb-\\mathbf{C}\\right)=r^{2}$$&quot;,&quot;aid&quot;:null,&quot;backgroundColor&quot;:&quot;#FFFFFF&quot;,&quot;font&quot;:{&quot;color&quot;:&quot;#000000&quot;,&quot;size&quot;:23.5,&quot;family&quot;:&quot;Arial&quot;},&quot;id&quot;:&quot;3&quot;,&quot;ts&quot;:1635161769487,&quot;cs&quot;:&quot;jtr1nJCdh+2xTKx5lFN/Ag==&quot;,&quot;size&quot;:{&quot;width&quot;:520.5,&quot;height&quot;:42.000000000000036}}"/>
          <p:cNvPicPr preferRelativeResize="0"/>
          <p:nvPr/>
        </p:nvPicPr>
        <p:blipFill>
          <a:blip r:embed="rId4">
            <a:alphaModFix/>
          </a:blip>
          <a:stretch>
            <a:fillRect/>
          </a:stretch>
        </p:blipFill>
        <p:spPr>
          <a:xfrm>
            <a:off x="2093117" y="3095910"/>
            <a:ext cx="4957763" cy="400050"/>
          </a:xfrm>
          <a:prstGeom prst="rect">
            <a:avLst/>
          </a:prstGeom>
          <a:noFill/>
          <a:ln>
            <a:noFill/>
          </a:ln>
        </p:spPr>
      </p:pic>
      <p:pic>
        <p:nvPicPr>
          <p:cNvPr id="321" name="Google Shape;321;p38"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p:cNvPicPr preferRelativeResize="0"/>
          <p:nvPr/>
        </p:nvPicPr>
        <p:blipFill>
          <a:blip r:embed="rId5">
            <a:alphaModFix/>
          </a:blip>
          <a:stretch>
            <a:fillRect/>
          </a:stretch>
        </p:blipFill>
        <p:spPr>
          <a:xfrm>
            <a:off x="647692" y="3977360"/>
            <a:ext cx="7848600" cy="400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BR"/>
              <a:t>Adicionando uma Esfera</a:t>
            </a:r>
            <a:endParaRPr/>
          </a:p>
        </p:txBody>
      </p:sp>
      <p:sp>
        <p:nvSpPr>
          <p:cNvPr id="328" name="Google Shape;328;p39"/>
          <p:cNvSpPr txBox="1">
            <a:spLocks noGrp="1"/>
          </p:cNvSpPr>
          <p:nvPr>
            <p:ph type="body" idx="1"/>
          </p:nvPr>
        </p:nvSpPr>
        <p:spPr>
          <a:xfrm>
            <a:off x="390548" y="838985"/>
            <a:ext cx="8428200" cy="4705368"/>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Podemos usar o Bhaskara para encontrar as raízes da equação de segundo grau.</a:t>
            </a:r>
            <a:endParaRPr sz="1900"/>
          </a:p>
          <a:p>
            <a:pPr marL="0" lvl="0" indent="0" algn="l" rtl="0">
              <a:spcBef>
                <a:spcPts val="400"/>
              </a:spcBef>
              <a:spcAft>
                <a:spcPts val="0"/>
              </a:spcAft>
              <a:buNone/>
            </a:pPr>
            <a:endParaRPr sz="1900"/>
          </a:p>
          <a:p>
            <a:pPr marL="0" lvl="0" indent="0" algn="l" rtl="0">
              <a:spcBef>
                <a:spcPts val="400"/>
              </a:spcBef>
              <a:spcAft>
                <a:spcPts val="0"/>
              </a:spcAft>
              <a:buNone/>
            </a:pPr>
            <a:endParaRPr lang="pt-BR" sz="1900"/>
          </a:p>
          <a:p>
            <a:pPr marL="0" lvl="0" indent="0" algn="l" rtl="0">
              <a:spcBef>
                <a:spcPts val="400"/>
              </a:spcBef>
              <a:spcAft>
                <a:spcPts val="0"/>
              </a:spcAft>
              <a:buNone/>
            </a:pPr>
            <a:endParaRPr lang="en-BR" sz="1900"/>
          </a:p>
          <a:p>
            <a:pPr marL="0" lvl="0" indent="0" algn="l" rtl="0">
              <a:spcBef>
                <a:spcPts val="400"/>
              </a:spcBef>
              <a:spcAft>
                <a:spcPts val="0"/>
              </a:spcAft>
              <a:buNone/>
            </a:pPr>
            <a:endParaRPr lang="en-BR" sz="1900"/>
          </a:p>
          <a:p>
            <a:pPr marL="0" lvl="0" indent="0" algn="l" rtl="0">
              <a:spcBef>
                <a:spcPts val="400"/>
              </a:spcBef>
              <a:spcAft>
                <a:spcPts val="0"/>
              </a:spcAft>
              <a:buNone/>
            </a:pPr>
            <a:endParaRPr lang="en-BR" sz="1900"/>
          </a:p>
          <a:p>
            <a:pPr marL="0" lvl="0" indent="0" algn="l" rtl="0">
              <a:spcBef>
                <a:spcPts val="400"/>
              </a:spcBef>
              <a:spcAft>
                <a:spcPts val="0"/>
              </a:spcAft>
              <a:buNone/>
            </a:pPr>
            <a:endParaRPr lang="en-BR" sz="1900"/>
          </a:p>
          <a:p>
            <a:pPr marL="0" lvl="0" indent="0" algn="l" rtl="0">
              <a:spcBef>
                <a:spcPts val="400"/>
              </a:spcBef>
              <a:spcAft>
                <a:spcPts val="0"/>
              </a:spcAft>
              <a:buNone/>
            </a:pPr>
            <a:endParaRPr sz="1900"/>
          </a:p>
        </p:txBody>
      </p:sp>
      <p:sp>
        <p:nvSpPr>
          <p:cNvPr id="329" name="Google Shape;329;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19</a:t>
            </a:fld>
            <a:endParaRPr/>
          </a:p>
        </p:txBody>
      </p:sp>
      <p:pic>
        <p:nvPicPr>
          <p:cNvPr id="330" name="Google Shape;330;p39" descr="{&quot;type&quot;:&quot;$$&quot;,&quot;font&quot;:{&quot;size&quot;:12,&quot;color&quot;:&quot;#000000&quot;,&quot;family&quot;:&quot;Arial&quot;},&quot;aid&quot;:null,&quot;id&quot;:&quot;4&quot;,&quot;backgroundColorModified&quot;:null,&quot;code&quot;:&quot;$$\\Delta=b^{2}-4ac$$&quot;,&quot;backgroundColor&quot;:&quot;#FFFFFF&quot;,&quot;ts&quot;:1635162244353,&quot;cs&quot;:&quot;qh4j5ggt2O1zkoZRjr431g==&quot;,&quot;size&quot;:{&quot;width&quot;:105.83333333333333,&quot;height&quot;:16.833333333333332}}"/>
          <p:cNvPicPr preferRelativeResize="0"/>
          <p:nvPr/>
        </p:nvPicPr>
        <p:blipFill>
          <a:blip r:embed="rId3">
            <a:alphaModFix/>
          </a:blip>
          <a:stretch>
            <a:fillRect/>
          </a:stretch>
        </p:blipFill>
        <p:spPr>
          <a:xfrm>
            <a:off x="1924250" y="1682650"/>
            <a:ext cx="1663330" cy="264562"/>
          </a:xfrm>
          <a:prstGeom prst="rect">
            <a:avLst/>
          </a:prstGeom>
          <a:noFill/>
          <a:ln>
            <a:noFill/>
          </a:ln>
        </p:spPr>
      </p:pic>
      <p:pic>
        <p:nvPicPr>
          <p:cNvPr id="331" name="Google Shape;331;p39" descr="{&quot;font&quot;:{&quot;family&quot;:&quot;Arial&quot;,&quot;size&quot;:12,&quot;color&quot;:&quot;#000000&quot;},&quot;aid&quot;:null,&quot;type&quot;:&quot;$$&quot;,&quot;code&quot;:&quot;$$X=\\frac{-b\\pm{\\sqrt[]{\\Delta}}}{2a}$$&quot;,&quot;backgroundColorModified&quot;:null,&quot;backgroundColor&quot;:&quot;#FFFFFF&quot;,&quot;id&quot;:&quot;5&quot;,&quot;ts&quot;:1635162332812,&quot;cs&quot;:&quot;cUfn+zf/lUUIgODlaJHHPA==&quot;,&quot;size&quot;:{&quot;width&quot;:124,&quot;height&quot;:43.333333333333336}}"/>
          <p:cNvPicPr preferRelativeResize="0"/>
          <p:nvPr/>
        </p:nvPicPr>
        <p:blipFill>
          <a:blip r:embed="rId4">
            <a:alphaModFix/>
          </a:blip>
          <a:stretch>
            <a:fillRect/>
          </a:stretch>
        </p:blipFill>
        <p:spPr>
          <a:xfrm>
            <a:off x="4387879" y="1474400"/>
            <a:ext cx="1948847" cy="681050"/>
          </a:xfrm>
          <a:prstGeom prst="rect">
            <a:avLst/>
          </a:prstGeom>
          <a:noFill/>
          <a:ln>
            <a:noFill/>
          </a:ln>
        </p:spPr>
      </p:pic>
      <p:pic>
        <p:nvPicPr>
          <p:cNvPr id="332" name="Google Shape;332;p39"/>
          <p:cNvPicPr preferRelativeResize="0"/>
          <p:nvPr/>
        </p:nvPicPr>
        <p:blipFill>
          <a:blip r:embed="rId5">
            <a:alphaModFix/>
          </a:blip>
          <a:stretch>
            <a:fillRect/>
          </a:stretch>
        </p:blipFill>
        <p:spPr>
          <a:xfrm>
            <a:off x="5183548" y="3938047"/>
            <a:ext cx="2306355" cy="1472682"/>
          </a:xfrm>
          <a:prstGeom prst="rect">
            <a:avLst/>
          </a:prstGeom>
          <a:noFill/>
          <a:ln>
            <a:noFill/>
          </a:ln>
        </p:spPr>
      </p:pic>
      <p:pic>
        <p:nvPicPr>
          <p:cNvPr id="2" name="Google Shape;321;p38"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a:extLst>
              <a:ext uri="{FF2B5EF4-FFF2-40B4-BE49-F238E27FC236}">
                <a16:creationId xmlns:a16="http://schemas.microsoft.com/office/drawing/2014/main" id="{135493BA-5303-9852-83A5-575467636009}"/>
              </a:ext>
            </a:extLst>
          </p:cNvPr>
          <p:cNvPicPr preferRelativeResize="0"/>
          <p:nvPr/>
        </p:nvPicPr>
        <p:blipFill>
          <a:blip r:embed="rId6">
            <a:alphaModFix/>
          </a:blip>
          <a:stretch>
            <a:fillRect/>
          </a:stretch>
        </p:blipFill>
        <p:spPr>
          <a:xfrm>
            <a:off x="798521" y="2457450"/>
            <a:ext cx="7848600" cy="400050"/>
          </a:xfrm>
          <a:prstGeom prst="rect">
            <a:avLst/>
          </a:prstGeom>
          <a:noFill/>
          <a:ln>
            <a:noFill/>
          </a:ln>
        </p:spPr>
      </p:pic>
      <p:grpSp>
        <p:nvGrpSpPr>
          <p:cNvPr id="6" name="Group 5">
            <a:extLst>
              <a:ext uri="{FF2B5EF4-FFF2-40B4-BE49-F238E27FC236}">
                <a16:creationId xmlns:a16="http://schemas.microsoft.com/office/drawing/2014/main" id="{15A32038-51C2-4888-2D2A-C704B367BB04}"/>
              </a:ext>
            </a:extLst>
          </p:cNvPr>
          <p:cNvGrpSpPr/>
          <p:nvPr/>
        </p:nvGrpSpPr>
        <p:grpSpPr>
          <a:xfrm>
            <a:off x="775536" y="2906511"/>
            <a:ext cx="987279" cy="617620"/>
            <a:chOff x="775536" y="2906511"/>
            <a:chExt cx="987279" cy="617620"/>
          </a:xfrm>
        </p:grpSpPr>
        <p:sp>
          <p:nvSpPr>
            <p:cNvPr id="4" name="TextBox 3">
              <a:extLst>
                <a:ext uri="{FF2B5EF4-FFF2-40B4-BE49-F238E27FC236}">
                  <a16:creationId xmlns:a16="http://schemas.microsoft.com/office/drawing/2014/main" id="{928E70BE-FE16-7CDD-2381-E7ABDADD480C}"/>
                </a:ext>
              </a:extLst>
            </p:cNvPr>
            <p:cNvSpPr txBox="1"/>
            <p:nvPr/>
          </p:nvSpPr>
          <p:spPr>
            <a:xfrm>
              <a:off x="1121707" y="3154799"/>
              <a:ext cx="584545" cy="369332"/>
            </a:xfrm>
            <a:prstGeom prst="rect">
              <a:avLst/>
            </a:prstGeom>
            <a:noFill/>
          </p:spPr>
          <p:txBody>
            <a:bodyPr wrap="square">
              <a:spAutoFit/>
            </a:bodyPr>
            <a:lstStyle/>
            <a:p>
              <a:r>
                <a:rPr lang="pt-BR" sz="1800"/>
                <a:t>a</a:t>
              </a:r>
            </a:p>
          </p:txBody>
        </p:sp>
        <p:sp>
          <p:nvSpPr>
            <p:cNvPr id="5" name="Left Brace 4">
              <a:extLst>
                <a:ext uri="{FF2B5EF4-FFF2-40B4-BE49-F238E27FC236}">
                  <a16:creationId xmlns:a16="http://schemas.microsoft.com/office/drawing/2014/main" id="{C82EE537-08D7-BEFB-A67A-08FC92AA31A6}"/>
                </a:ext>
              </a:extLst>
            </p:cNvPr>
            <p:cNvSpPr/>
            <p:nvPr/>
          </p:nvSpPr>
          <p:spPr>
            <a:xfrm rot="16200000">
              <a:off x="1108920" y="2573127"/>
              <a:ext cx="320511" cy="987279"/>
            </a:xfrm>
            <a:prstGeom prst="leftBrac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7" name="Group 6">
            <a:extLst>
              <a:ext uri="{FF2B5EF4-FFF2-40B4-BE49-F238E27FC236}">
                <a16:creationId xmlns:a16="http://schemas.microsoft.com/office/drawing/2014/main" id="{BCF604D8-19F2-4DE8-6497-6F1AE2BE6E13}"/>
              </a:ext>
            </a:extLst>
          </p:cNvPr>
          <p:cNvGrpSpPr/>
          <p:nvPr/>
        </p:nvGrpSpPr>
        <p:grpSpPr>
          <a:xfrm>
            <a:off x="2164040" y="2906511"/>
            <a:ext cx="1889486" cy="617620"/>
            <a:chOff x="775536" y="2906511"/>
            <a:chExt cx="987279" cy="617620"/>
          </a:xfrm>
        </p:grpSpPr>
        <p:sp>
          <p:nvSpPr>
            <p:cNvPr id="8" name="TextBox 7">
              <a:extLst>
                <a:ext uri="{FF2B5EF4-FFF2-40B4-BE49-F238E27FC236}">
                  <a16:creationId xmlns:a16="http://schemas.microsoft.com/office/drawing/2014/main" id="{3E9FB584-8AF2-1DE5-DBE4-39FC802D8E99}"/>
                </a:ext>
              </a:extLst>
            </p:cNvPr>
            <p:cNvSpPr txBox="1"/>
            <p:nvPr/>
          </p:nvSpPr>
          <p:spPr>
            <a:xfrm>
              <a:off x="1190386" y="3154799"/>
              <a:ext cx="515866" cy="369332"/>
            </a:xfrm>
            <a:prstGeom prst="rect">
              <a:avLst/>
            </a:prstGeom>
            <a:noFill/>
          </p:spPr>
          <p:txBody>
            <a:bodyPr wrap="square">
              <a:spAutoFit/>
            </a:bodyPr>
            <a:lstStyle/>
            <a:p>
              <a:r>
                <a:rPr lang="pt-BR" sz="1800"/>
                <a:t>b</a:t>
              </a:r>
            </a:p>
          </p:txBody>
        </p:sp>
        <p:sp>
          <p:nvSpPr>
            <p:cNvPr id="9" name="Left Brace 8">
              <a:extLst>
                <a:ext uri="{FF2B5EF4-FFF2-40B4-BE49-F238E27FC236}">
                  <a16:creationId xmlns:a16="http://schemas.microsoft.com/office/drawing/2014/main" id="{5BB79D73-0633-DE4C-600B-BC2868C2BB5C}"/>
                </a:ext>
              </a:extLst>
            </p:cNvPr>
            <p:cNvSpPr/>
            <p:nvPr/>
          </p:nvSpPr>
          <p:spPr>
            <a:xfrm rot="16200000">
              <a:off x="1108920" y="2573127"/>
              <a:ext cx="320511" cy="987279"/>
            </a:xfrm>
            <a:prstGeom prst="leftBrac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 name="Group 9">
            <a:extLst>
              <a:ext uri="{FF2B5EF4-FFF2-40B4-BE49-F238E27FC236}">
                <a16:creationId xmlns:a16="http://schemas.microsoft.com/office/drawing/2014/main" id="{FA86B98F-BD96-D6FA-3E86-DE1391591B45}"/>
              </a:ext>
            </a:extLst>
          </p:cNvPr>
          <p:cNvGrpSpPr/>
          <p:nvPr/>
        </p:nvGrpSpPr>
        <p:grpSpPr>
          <a:xfrm>
            <a:off x="4483778" y="2906510"/>
            <a:ext cx="3538515" cy="617620"/>
            <a:chOff x="775536" y="2906511"/>
            <a:chExt cx="987279" cy="617620"/>
          </a:xfrm>
        </p:grpSpPr>
        <p:sp>
          <p:nvSpPr>
            <p:cNvPr id="11" name="TextBox 10">
              <a:extLst>
                <a:ext uri="{FF2B5EF4-FFF2-40B4-BE49-F238E27FC236}">
                  <a16:creationId xmlns:a16="http://schemas.microsoft.com/office/drawing/2014/main" id="{FC18D763-F854-6BAF-AC59-90BE8FF0E32D}"/>
                </a:ext>
              </a:extLst>
            </p:cNvPr>
            <p:cNvSpPr txBox="1"/>
            <p:nvPr/>
          </p:nvSpPr>
          <p:spPr>
            <a:xfrm>
              <a:off x="1228868" y="3154799"/>
              <a:ext cx="477384" cy="369332"/>
            </a:xfrm>
            <a:prstGeom prst="rect">
              <a:avLst/>
            </a:prstGeom>
            <a:noFill/>
          </p:spPr>
          <p:txBody>
            <a:bodyPr wrap="square">
              <a:spAutoFit/>
            </a:bodyPr>
            <a:lstStyle/>
            <a:p>
              <a:r>
                <a:rPr lang="pt-BR" sz="1800"/>
                <a:t>c</a:t>
              </a:r>
            </a:p>
          </p:txBody>
        </p:sp>
        <p:sp>
          <p:nvSpPr>
            <p:cNvPr id="12" name="Left Brace 11">
              <a:extLst>
                <a:ext uri="{FF2B5EF4-FFF2-40B4-BE49-F238E27FC236}">
                  <a16:creationId xmlns:a16="http://schemas.microsoft.com/office/drawing/2014/main" id="{01EA77B9-68B4-7E9A-678C-0158D3F8FB18}"/>
                </a:ext>
              </a:extLst>
            </p:cNvPr>
            <p:cNvSpPr/>
            <p:nvPr/>
          </p:nvSpPr>
          <p:spPr>
            <a:xfrm rot="16200000">
              <a:off x="1108920" y="2573127"/>
              <a:ext cx="320511" cy="987279"/>
            </a:xfrm>
            <a:prstGeom prst="leftBrac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14" name="TextBox 13">
            <a:extLst>
              <a:ext uri="{FF2B5EF4-FFF2-40B4-BE49-F238E27FC236}">
                <a16:creationId xmlns:a16="http://schemas.microsoft.com/office/drawing/2014/main" id="{89E20092-FD25-EA85-0755-B2482A97C8E4}"/>
              </a:ext>
            </a:extLst>
          </p:cNvPr>
          <p:cNvSpPr txBox="1"/>
          <p:nvPr/>
        </p:nvSpPr>
        <p:spPr>
          <a:xfrm>
            <a:off x="1060896" y="4128327"/>
            <a:ext cx="3794193" cy="1282402"/>
          </a:xfrm>
          <a:prstGeom prst="rect">
            <a:avLst/>
          </a:prstGeom>
          <a:noFill/>
        </p:spPr>
        <p:txBody>
          <a:bodyPr wrap="square">
            <a:spAutoFit/>
          </a:bodyPr>
          <a:lstStyle/>
          <a:p>
            <a:pPr marL="0" lvl="0" indent="0" algn="l" rtl="0">
              <a:spcBef>
                <a:spcPts val="400"/>
              </a:spcBef>
              <a:spcAft>
                <a:spcPts val="0"/>
              </a:spcAft>
              <a:buNone/>
            </a:pPr>
            <a:r>
              <a:rPr lang="en-US" sz="2000"/>
              <a:t>Se o delta:</a:t>
            </a:r>
          </a:p>
          <a:p>
            <a:pPr marL="269999" lvl="0" indent="-197949" algn="l" rtl="0">
              <a:spcBef>
                <a:spcPts val="400"/>
              </a:spcBef>
              <a:spcAft>
                <a:spcPts val="0"/>
              </a:spcAft>
              <a:buSzPts val="1700"/>
              <a:buChar char="●"/>
            </a:pPr>
            <a:r>
              <a:rPr lang="en-US" sz="1800" err="1"/>
              <a:t>positivo</a:t>
            </a:r>
            <a:r>
              <a:rPr lang="en-US" sz="1800"/>
              <a:t>: </a:t>
            </a:r>
            <a:r>
              <a:rPr lang="en-US" sz="1800" err="1"/>
              <a:t>temos</a:t>
            </a:r>
            <a:r>
              <a:rPr lang="en-US" sz="1800"/>
              <a:t> </a:t>
            </a:r>
            <a:r>
              <a:rPr lang="en-US" sz="1800" err="1"/>
              <a:t>duas</a:t>
            </a:r>
            <a:r>
              <a:rPr lang="en-US" sz="1800"/>
              <a:t> </a:t>
            </a:r>
            <a:r>
              <a:rPr lang="en-US" sz="1800" err="1"/>
              <a:t>raizes</a:t>
            </a:r>
            <a:endParaRPr lang="en-US" sz="1800"/>
          </a:p>
          <a:p>
            <a:pPr marL="269999" lvl="0" indent="-197949" algn="l" rtl="0">
              <a:spcBef>
                <a:spcPts val="0"/>
              </a:spcBef>
              <a:spcAft>
                <a:spcPts val="0"/>
              </a:spcAft>
              <a:buSzPts val="1700"/>
              <a:buChar char="●"/>
            </a:pPr>
            <a:r>
              <a:rPr lang="en-US" sz="1800"/>
              <a:t>zero: </a:t>
            </a:r>
            <a:r>
              <a:rPr lang="en-US" sz="1800" err="1"/>
              <a:t>temos</a:t>
            </a:r>
            <a:r>
              <a:rPr lang="en-US" sz="1800"/>
              <a:t> </a:t>
            </a:r>
            <a:r>
              <a:rPr lang="en-US" sz="1800" err="1"/>
              <a:t>uma</a:t>
            </a:r>
            <a:r>
              <a:rPr lang="en-US" sz="1800"/>
              <a:t> </a:t>
            </a:r>
            <a:r>
              <a:rPr lang="en-US" sz="1800" err="1"/>
              <a:t>raiz</a:t>
            </a:r>
            <a:endParaRPr lang="en-US" sz="1800"/>
          </a:p>
          <a:p>
            <a:pPr marL="269999" lvl="0" indent="-197949" algn="l" rtl="0">
              <a:spcBef>
                <a:spcPts val="0"/>
              </a:spcBef>
              <a:spcAft>
                <a:spcPts val="0"/>
              </a:spcAft>
              <a:buSzPts val="1700"/>
              <a:buChar char="●"/>
            </a:pPr>
            <a:r>
              <a:rPr lang="en-US" sz="1800" err="1"/>
              <a:t>negativo</a:t>
            </a:r>
            <a:r>
              <a:rPr lang="en-US" sz="1800"/>
              <a:t>: </a:t>
            </a:r>
            <a:r>
              <a:rPr lang="en-US" sz="1800" err="1"/>
              <a:t>não</a:t>
            </a:r>
            <a:r>
              <a:rPr lang="en-US" sz="1800"/>
              <a:t> </a:t>
            </a:r>
            <a:r>
              <a:rPr lang="en-US" sz="1800" err="1"/>
              <a:t>temos</a:t>
            </a:r>
            <a:r>
              <a:rPr lang="en-US" sz="1800"/>
              <a:t> </a:t>
            </a:r>
            <a:r>
              <a:rPr lang="en-US" sz="1800" err="1"/>
              <a:t>solução</a:t>
            </a:r>
            <a:endParaRPr 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494472"/>
            <a:ext cx="8520600" cy="6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BR"/>
              <a:t>Ray Tracing</a:t>
            </a:r>
            <a:endParaRPr dirty="0"/>
          </a:p>
        </p:txBody>
      </p:sp>
      <p:sp>
        <p:nvSpPr>
          <p:cNvPr id="53" name="Google Shape;53;p9"/>
          <p:cNvSpPr txBox="1">
            <a:spLocks noGrp="1"/>
          </p:cNvSpPr>
          <p:nvPr>
            <p:ph type="body" idx="1"/>
          </p:nvPr>
        </p:nvSpPr>
        <p:spPr>
          <a:xfrm>
            <a:off x="311700" y="1280528"/>
            <a:ext cx="8520600" cy="379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BR"/>
              <a:t>Esta parte do curso foi baseada no livro:</a:t>
            </a:r>
            <a:endParaRPr dirty="0"/>
          </a:p>
          <a:p>
            <a:pPr marL="0" lvl="0" indent="0" algn="l" rtl="0">
              <a:spcBef>
                <a:spcPts val="1200"/>
              </a:spcBef>
              <a:spcAft>
                <a:spcPts val="0"/>
              </a:spcAft>
              <a:buNone/>
            </a:pPr>
            <a:r>
              <a:rPr lang="en-BR" sz="1100">
                <a:solidFill>
                  <a:srgbClr val="222222"/>
                </a:solidFill>
              </a:rPr>
              <a:t>“Ray Tracing in One Weekend”, por Peter Shirley</a:t>
            </a:r>
            <a:br>
              <a:rPr lang="en-BR" sz="1100">
                <a:solidFill>
                  <a:srgbClr val="222222"/>
                </a:solidFill>
              </a:rPr>
            </a:br>
            <a:r>
              <a:rPr lang="en-BR" sz="1100" b="1">
                <a:solidFill>
                  <a:srgbClr val="222222"/>
                </a:solidFill>
              </a:rPr>
              <a:t>URL (series)</a:t>
            </a:r>
            <a:r>
              <a:rPr lang="en-BR" sz="1100">
                <a:solidFill>
                  <a:srgbClr val="222222"/>
                </a:solidFill>
              </a:rPr>
              <a:t>: </a:t>
            </a:r>
            <a:r>
              <a:rPr lang="en-BR" sz="1100">
                <a:solidFill>
                  <a:srgbClr val="3388AA"/>
                </a:solidFill>
                <a:uFill>
                  <a:noFill/>
                </a:uFill>
                <a:hlinkClick r:id="rId3">
                  <a:extLst>
                    <a:ext uri="{A12FA001-AC4F-418D-AE19-62706E023703}">
                      <ahyp:hlinkClr xmlns:ahyp="http://schemas.microsoft.com/office/drawing/2018/hyperlinkcolor" val="tx"/>
                    </a:ext>
                  </a:extLst>
                </a:hlinkClick>
              </a:rPr>
              <a:t>https://raytracing.github.io/</a:t>
            </a:r>
            <a:endParaRPr sz="1100" dirty="0">
              <a:solidFill>
                <a:schemeClr val="dk1"/>
              </a:solidFill>
            </a:endParaRPr>
          </a:p>
          <a:p>
            <a:pPr marL="0" lvl="0" indent="0" algn="l" rtl="0">
              <a:spcBef>
                <a:spcPts val="1200"/>
              </a:spcBef>
              <a:spcAft>
                <a:spcPts val="0"/>
              </a:spcAft>
              <a:buNone/>
            </a:pPr>
            <a:endParaRPr sz="1100" dirty="0">
              <a:solidFill>
                <a:srgbClr val="3388AA"/>
              </a:solidFill>
            </a:endParaRPr>
          </a:p>
          <a:p>
            <a:pPr marL="0" lvl="0" indent="0" algn="l" rtl="0">
              <a:spcBef>
                <a:spcPts val="1200"/>
              </a:spcBef>
              <a:spcAft>
                <a:spcPts val="0"/>
              </a:spcAft>
              <a:buNone/>
            </a:pPr>
            <a:endParaRPr dirty="0"/>
          </a:p>
        </p:txBody>
      </p:sp>
      <p:pic>
        <p:nvPicPr>
          <p:cNvPr id="54" name="Google Shape;54;p9"/>
          <p:cNvPicPr preferRelativeResize="0"/>
          <p:nvPr/>
        </p:nvPicPr>
        <p:blipFill>
          <a:blip r:embed="rId4">
            <a:alphaModFix/>
          </a:blip>
          <a:stretch>
            <a:fillRect/>
          </a:stretch>
        </p:blipFill>
        <p:spPr>
          <a:xfrm>
            <a:off x="5102175" y="370019"/>
            <a:ext cx="2971800" cy="476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a:t>Uma esfera vermelha</a:t>
            </a:r>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20</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12849" y="739916"/>
            <a:ext cx="8428231" cy="3970318"/>
          </a:xfrm>
          <a:prstGeom prst="rect">
            <a:avLst/>
          </a:prstGeom>
          <a:solidFill>
            <a:schemeClr val="tx1"/>
          </a:solidFill>
        </p:spPr>
        <p:txBody>
          <a:bodyPr wrap="square">
            <a:spAutoFit/>
          </a:bodyPr>
          <a:lstStyle/>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569CD6"/>
                </a:solidFill>
                <a:effectLst/>
                <a:latin typeface="Courier New" panose="02070309020205020404" pitchFamily="49" charset="0"/>
                <a:cs typeface="Courier New" panose="02070309020205020404" pitchFamily="49" charset="0"/>
              </a:rPr>
              <a:t>bool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hit_sphere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vec3 </a:t>
            </a:r>
            <a:r>
              <a:rPr lang="en-US" b="1" noProof="1">
                <a:solidFill>
                  <a:srgbClr val="9A9A9A"/>
                </a:solidFill>
                <a:effectLst/>
                <a:latin typeface="Courier New" panose="02070309020205020404" pitchFamily="49" charset="0"/>
                <a:cs typeface="Courier New" panose="02070309020205020404" pitchFamily="49" charset="0"/>
              </a:rPr>
              <a:t>center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Ray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oc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origin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center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a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radius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discriminat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b</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4.0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discriminat </a:t>
            </a:r>
            <a:r>
              <a:rPr lang="en-US" b="1" noProof="1">
                <a:solidFill>
                  <a:srgbClr val="B4B4B4"/>
                </a:solidFill>
                <a:effectLst/>
                <a:latin typeface="Courier New" panose="02070309020205020404" pitchFamily="49" charset="0"/>
                <a:cs typeface="Courier New" panose="02070309020205020404" pitchFamily="49" charset="0"/>
              </a:rPr>
              <a:t>&gt;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vec3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ay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hit_sphere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unit_direction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unit_direction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pic>
        <p:nvPicPr>
          <p:cNvPr id="3" name="Google Shape;321;p38"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a:extLst>
              <a:ext uri="{FF2B5EF4-FFF2-40B4-BE49-F238E27FC236}">
                <a16:creationId xmlns:a16="http://schemas.microsoft.com/office/drawing/2014/main" id="{0888D1D6-3103-7FF7-5DF2-890BF42B3EEB}"/>
              </a:ext>
            </a:extLst>
          </p:cNvPr>
          <p:cNvPicPr preferRelativeResize="0"/>
          <p:nvPr/>
        </p:nvPicPr>
        <p:blipFill>
          <a:blip r:embed="rId3">
            <a:alphaModFix/>
          </a:blip>
          <a:stretch>
            <a:fillRect/>
          </a:stretch>
        </p:blipFill>
        <p:spPr>
          <a:xfrm>
            <a:off x="373988" y="4861634"/>
            <a:ext cx="7848600" cy="400050"/>
          </a:xfrm>
          <a:prstGeom prst="rect">
            <a:avLst/>
          </a:prstGeom>
          <a:noFill/>
          <a:ln>
            <a:noFill/>
          </a:ln>
        </p:spPr>
      </p:pic>
    </p:spTree>
    <p:extLst>
      <p:ext uri="{BB962C8B-B14F-4D97-AF65-F5344CB8AC3E}">
        <p14:creationId xmlns:p14="http://schemas.microsoft.com/office/powerpoint/2010/main" val="201858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Desenhando a esfera</a:t>
            </a:r>
            <a:endParaRPr/>
          </a:p>
        </p:txBody>
      </p:sp>
      <p:sp>
        <p:nvSpPr>
          <p:cNvPr id="358" name="Google Shape;358;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21</a:t>
            </a:fld>
            <a:endParaRPr/>
          </a:p>
        </p:txBody>
      </p:sp>
      <p:sp>
        <p:nvSpPr>
          <p:cNvPr id="360" name="Google Shape;360;p42"/>
          <p:cNvSpPr txBox="1"/>
          <p:nvPr/>
        </p:nvSpPr>
        <p:spPr>
          <a:xfrm>
            <a:off x="694724" y="4291125"/>
            <a:ext cx="8154635"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2000" b="1">
                <a:solidFill>
                  <a:schemeClr val="dk1"/>
                </a:solidFill>
                <a:latin typeface="Calibri"/>
                <a:ea typeface="Calibri"/>
                <a:cs typeface="Calibri"/>
                <a:sym typeface="Calibri"/>
              </a:rPr>
              <a:t>Dois problemas:</a:t>
            </a:r>
            <a:endParaRPr sz="2000" b="1">
              <a:solidFill>
                <a:schemeClr val="dk1"/>
              </a:solidFill>
              <a:latin typeface="Calibri"/>
              <a:ea typeface="Calibri"/>
              <a:cs typeface="Calibri"/>
              <a:sym typeface="Calibri"/>
            </a:endParaRPr>
          </a:p>
          <a:p>
            <a:pPr marL="269999" lvl="0" indent="-216999" algn="l" rtl="0">
              <a:spcBef>
                <a:spcPts val="0"/>
              </a:spcBef>
              <a:spcAft>
                <a:spcPts val="0"/>
              </a:spcAft>
              <a:buClr>
                <a:schemeClr val="dk1"/>
              </a:buClr>
              <a:buSzPts val="2000"/>
              <a:buFont typeface="Calibri"/>
              <a:buChar char="●"/>
            </a:pPr>
            <a:r>
              <a:rPr lang="en-BR" sz="2000" b="1">
                <a:solidFill>
                  <a:schemeClr val="dk1"/>
                </a:solidFill>
                <a:latin typeface="Calibri"/>
                <a:ea typeface="Calibri"/>
                <a:cs typeface="Calibri"/>
                <a:sym typeface="Calibri"/>
              </a:rPr>
              <a:t>Uma esfera atrás da câmera também apareceria</a:t>
            </a:r>
            <a:endParaRPr sz="2000" b="1">
              <a:solidFill>
                <a:schemeClr val="dk1"/>
              </a:solidFill>
              <a:latin typeface="Calibri"/>
              <a:ea typeface="Calibri"/>
              <a:cs typeface="Calibri"/>
              <a:sym typeface="Calibri"/>
            </a:endParaRPr>
          </a:p>
          <a:p>
            <a:pPr marL="269999" lvl="0" indent="-216999" algn="l" rtl="0">
              <a:spcBef>
                <a:spcPts val="0"/>
              </a:spcBef>
              <a:spcAft>
                <a:spcPts val="0"/>
              </a:spcAft>
              <a:buClr>
                <a:schemeClr val="dk1"/>
              </a:buClr>
              <a:buSzPts val="2000"/>
              <a:buFont typeface="Calibri"/>
              <a:buChar char="●"/>
            </a:pPr>
            <a:r>
              <a:rPr lang="en-BR" sz="2000" b="1">
                <a:solidFill>
                  <a:schemeClr val="dk1"/>
                </a:solidFill>
                <a:latin typeface="Calibri"/>
                <a:ea typeface="Calibri"/>
                <a:cs typeface="Calibri"/>
                <a:sym typeface="Calibri"/>
              </a:rPr>
              <a:t>Não estamos tratando os tons de cores devido a efeitos de iluminação</a:t>
            </a:r>
            <a:endParaRPr sz="2000" b="1">
              <a:solidFill>
                <a:schemeClr val="dk1"/>
              </a:solidFill>
              <a:latin typeface="Calibri"/>
              <a:ea typeface="Calibri"/>
              <a:cs typeface="Calibri"/>
              <a:sym typeface="Calibri"/>
            </a:endParaRPr>
          </a:p>
        </p:txBody>
      </p:sp>
      <p:pic>
        <p:nvPicPr>
          <p:cNvPr id="3074" name="Picture 2">
            <a:extLst>
              <a:ext uri="{FF2B5EF4-FFF2-40B4-BE49-F238E27FC236}">
                <a16:creationId xmlns:a16="http://schemas.microsoft.com/office/drawing/2014/main" id="{81C34837-0C55-4EFB-F2C8-EB9D9DEC3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055" y="753540"/>
            <a:ext cx="6289040" cy="35375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Normais na Superfície</a:t>
            </a:r>
            <a:endParaRPr/>
          </a:p>
        </p:txBody>
      </p:sp>
      <p:sp>
        <p:nvSpPr>
          <p:cNvPr id="367" name="Google Shape;367;p4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descobrir o vetor normal em um ponto na superfície de uma esfera, basta subtrair esse ponto do centro da esfera:</a:t>
            </a:r>
            <a:endParaRPr/>
          </a:p>
        </p:txBody>
      </p:sp>
      <p:sp>
        <p:nvSpPr>
          <p:cNvPr id="368" name="Google Shape;368;p4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22</a:t>
            </a:fld>
            <a:endParaRPr/>
          </a:p>
        </p:txBody>
      </p:sp>
      <p:pic>
        <p:nvPicPr>
          <p:cNvPr id="369" name="Google Shape;369;p43" descr="{&quot;font&quot;:{&quot;size&quot;:12,&quot;color&quot;:&quot;#000000&quot;,&quot;family&quot;:&quot;Arial&quot;},&quot;type&quot;:&quot;$$&quot;,&quot;id&quot;:&quot;6&quot;,&quot;backgroundColor&quot;:&quot;#FFFFFF&quot;,&quot;backgroundColorModified&quot;:null,&quot;aid&quot;:null,&quot;code&quot;:&quot;$$\\vec{\\mathbf{N}}=\\left(\\mathbf{P}-\\mathbf{C}\\right)$$&quot;,&quot;ts&quot;:1635163493138,&quot;cs&quot;:&quot;Mj3rkUB39QwiFfu9Sgr6cQ==&quot;,&quot;size&quot;:{&quot;width&quot;:107.33333333333333,&quot;height&quot;:22.5}}"/>
          <p:cNvPicPr preferRelativeResize="0"/>
          <p:nvPr/>
        </p:nvPicPr>
        <p:blipFill>
          <a:blip r:embed="rId3">
            <a:alphaModFix/>
          </a:blip>
          <a:stretch>
            <a:fillRect/>
          </a:stretch>
        </p:blipFill>
        <p:spPr>
          <a:xfrm>
            <a:off x="3584263" y="1779487"/>
            <a:ext cx="1975475" cy="414125"/>
          </a:xfrm>
          <a:prstGeom prst="rect">
            <a:avLst/>
          </a:prstGeom>
          <a:noFill/>
          <a:ln>
            <a:noFill/>
          </a:ln>
        </p:spPr>
      </p:pic>
      <p:pic>
        <p:nvPicPr>
          <p:cNvPr id="370" name="Google Shape;370;p43"/>
          <p:cNvPicPr preferRelativeResize="0"/>
          <p:nvPr/>
        </p:nvPicPr>
        <p:blipFill>
          <a:blip r:embed="rId4">
            <a:alphaModFix/>
          </a:blip>
          <a:stretch>
            <a:fillRect/>
          </a:stretch>
        </p:blipFill>
        <p:spPr>
          <a:xfrm>
            <a:off x="2352675" y="2676875"/>
            <a:ext cx="4438650" cy="262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a:t>Calculando as Normais</a:t>
            </a:r>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23</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12849" y="739916"/>
            <a:ext cx="8428231" cy="4955203"/>
          </a:xfrm>
          <a:prstGeom prst="rect">
            <a:avLst/>
          </a:prstGeom>
          <a:solidFill>
            <a:schemeClr val="tx1"/>
          </a:solidFill>
        </p:spPr>
        <p:txBody>
          <a:bodyPr wrap="square">
            <a:spAutoFit/>
          </a:bodyPr>
          <a:lstStyle/>
          <a:p>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hit_sphere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9A9A9A"/>
                </a:solidFill>
                <a:effectLst/>
                <a:latin typeface="Courier New" panose="02070309020205020404" pitchFamily="49" charset="0"/>
                <a:cs typeface="Courier New" panose="02070309020205020404" pitchFamily="49" charset="0"/>
              </a:rPr>
              <a:t>center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radius</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Ray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oc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origin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center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a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dot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b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2.0</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dot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oc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c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dot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oc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oc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radius</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radius</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discriminat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b</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b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4.0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a</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discriminat </a:t>
            </a:r>
            <a:r>
              <a:rPr lang="en-US" sz="1200" b="1" noProof="1">
                <a:solidFill>
                  <a:srgbClr val="B4B4B4"/>
                </a:solidFill>
                <a:effectLst/>
                <a:latin typeface="Courier New" panose="02070309020205020404" pitchFamily="49" charset="0"/>
                <a:cs typeface="Courier New" panose="02070309020205020404" pitchFamily="49" charset="0"/>
              </a:rPr>
              <a:t>&lt;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else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b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sqrt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discriminat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a</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DCDCAA"/>
                </a:solidFill>
                <a:effectLst/>
                <a:latin typeface="Courier New" panose="02070309020205020404" pitchFamily="49" charset="0"/>
                <a:cs typeface="Courier New" panose="02070309020205020404" pitchFamily="49" charset="0"/>
              </a:rPr>
              <a:t>point_at_parameter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latin typeface="Courier New" panose="02070309020205020404" pitchFamily="49" charset="0"/>
                <a:cs typeface="Courier New" panose="02070309020205020404" pitchFamily="49" charset="0"/>
              </a:rPr>
              <a:t>R</a:t>
            </a:r>
            <a:r>
              <a:rPr lang="en-US" sz="1200" b="1" noProof="1">
                <a:solidFill>
                  <a:srgbClr val="DADADA"/>
                </a:solidFill>
                <a:effectLst/>
                <a:latin typeface="Courier New" panose="02070309020205020404" pitchFamily="49" charset="0"/>
                <a:cs typeface="Courier New" panose="02070309020205020404" pitchFamily="49" charset="0"/>
              </a:rPr>
              <a:t>ay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origin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DCDCAA"/>
                </a:solidFill>
                <a:effectLst/>
                <a:latin typeface="Courier New" panose="02070309020205020404" pitchFamily="49" charset="0"/>
                <a:cs typeface="Courier New" panose="02070309020205020404" pitchFamily="49" charset="0"/>
              </a:rPr>
              <a:t>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latin typeface="Courier New" panose="02070309020205020404" pitchFamily="49" charset="0"/>
                <a:cs typeface="Courier New" panose="02070309020205020404" pitchFamily="49" charset="0"/>
              </a:rPr>
              <a:t>R</a:t>
            </a:r>
            <a:r>
              <a:rPr lang="en-US" sz="1200" b="1" noProof="1">
                <a:solidFill>
                  <a:srgbClr val="DADADA"/>
                </a:solidFill>
                <a:effectLst/>
                <a:latin typeface="Courier New" panose="02070309020205020404" pitchFamily="49" charset="0"/>
                <a:cs typeface="Courier New" panose="02070309020205020404" pitchFamily="49" charset="0"/>
              </a:rPr>
              <a:t>ay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hit_sphere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 </a:t>
            </a:r>
            <a:r>
              <a:rPr lang="en-US" sz="1200" b="1" noProof="1">
                <a:solidFill>
                  <a:srgbClr val="B4B4B4"/>
                </a:solidFill>
                <a:effectLst/>
                <a:latin typeface="Courier New" panose="02070309020205020404" pitchFamily="49" charset="0"/>
                <a:cs typeface="Courier New" panose="02070309020205020404" pitchFamily="49" charset="0"/>
              </a:rPr>
              <a:t>&gt;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normalize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point_at_parameter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unit_direction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normalize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unit_direction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mix</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0.7</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4254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Esfera exibindo valores das normais</a:t>
            </a:r>
            <a:endParaRPr/>
          </a:p>
        </p:txBody>
      </p:sp>
      <p:sp>
        <p:nvSpPr>
          <p:cNvPr id="385" name="Google Shape;385;p4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Os valores das normais (x,y,z) foram mapeados para as cores na superfície (r,b,g).</a:t>
            </a:r>
            <a:endParaRPr/>
          </a:p>
        </p:txBody>
      </p:sp>
      <p:sp>
        <p:nvSpPr>
          <p:cNvPr id="386" name="Google Shape;386;p4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24</a:t>
            </a:fld>
            <a:endParaRPr/>
          </a:p>
        </p:txBody>
      </p:sp>
      <p:pic>
        <p:nvPicPr>
          <p:cNvPr id="4100" name="Picture 4">
            <a:extLst>
              <a:ext uri="{FF2B5EF4-FFF2-40B4-BE49-F238E27FC236}">
                <a16:creationId xmlns:a16="http://schemas.microsoft.com/office/drawing/2014/main" id="{33B861A1-56CC-17E4-22DF-CEEC70675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831" y="1732914"/>
            <a:ext cx="6538338" cy="3677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Simplificando o código de intersecção de raios</a:t>
            </a:r>
            <a:endParaRPr/>
          </a:p>
        </p:txBody>
      </p:sp>
      <p:sp>
        <p:nvSpPr>
          <p:cNvPr id="394" name="Google Shape;394;p46"/>
          <p:cNvSpPr txBox="1">
            <a:spLocks noGrp="1"/>
          </p:cNvSpPr>
          <p:nvPr>
            <p:ph type="body" idx="1"/>
          </p:nvPr>
        </p:nvSpPr>
        <p:spPr>
          <a:xfrm>
            <a:off x="390550" y="1438675"/>
            <a:ext cx="8428200" cy="3896400"/>
          </a:xfrm>
          <a:prstGeom prst="rect">
            <a:avLst/>
          </a:prstGeom>
        </p:spPr>
        <p:txBody>
          <a:bodyPr spcFirstLastPara="1" wrap="square" lIns="91425" tIns="45700" rIns="91425" bIns="45700" anchor="t" anchorCtr="0">
            <a:normAutofit/>
          </a:bodyPr>
          <a:lstStyle/>
          <a:p>
            <a:pPr marL="179999" lvl="0" indent="-216999" algn="l" rtl="0">
              <a:spcBef>
                <a:spcPts val="400"/>
              </a:spcBef>
              <a:spcAft>
                <a:spcPts val="0"/>
              </a:spcAft>
              <a:buSzPts val="2000"/>
              <a:buChar char="●"/>
            </a:pPr>
            <a:r>
              <a:rPr lang="en-BR"/>
              <a:t>Primeiro: o produto escalar de um vetor por ele mesmo é igual ao quadrado do módulo daquele vetor.</a:t>
            </a:r>
            <a:endParaRPr/>
          </a:p>
          <a:p>
            <a:pPr marL="179999" lvl="0" indent="-216999" algn="l" rtl="0">
              <a:spcBef>
                <a:spcPts val="1000"/>
              </a:spcBef>
              <a:spcAft>
                <a:spcPts val="1000"/>
              </a:spcAft>
              <a:buSzPts val="2000"/>
              <a:buChar char="●"/>
            </a:pPr>
            <a:r>
              <a:rPr lang="en-BR"/>
              <a:t>Segundo: que o valor de b é uma multiplicação de 2, assim podemos colocar em evidência esse fator 2 e simplificar.</a:t>
            </a:r>
            <a:endParaRPr/>
          </a:p>
        </p:txBody>
      </p:sp>
      <p:sp>
        <p:nvSpPr>
          <p:cNvPr id="395" name="Google Shape;395;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25</a:t>
            </a:fld>
            <a:endParaRPr/>
          </a:p>
        </p:txBody>
      </p:sp>
      <p:pic>
        <p:nvPicPr>
          <p:cNvPr id="396" name="Google Shape;396;p46"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p:cNvPicPr preferRelativeResize="0"/>
          <p:nvPr/>
        </p:nvPicPr>
        <p:blipFill>
          <a:blip r:embed="rId3">
            <a:alphaModFix/>
          </a:blip>
          <a:stretch>
            <a:fillRect/>
          </a:stretch>
        </p:blipFill>
        <p:spPr>
          <a:xfrm>
            <a:off x="1047274" y="838977"/>
            <a:ext cx="6502001" cy="331425"/>
          </a:xfrm>
          <a:prstGeom prst="rect">
            <a:avLst/>
          </a:prstGeom>
          <a:noFill/>
          <a:ln>
            <a:noFill/>
          </a:ln>
        </p:spPr>
      </p:pic>
      <p:pic>
        <p:nvPicPr>
          <p:cNvPr id="397" name="Google Shape;397;p46"/>
          <p:cNvPicPr preferRelativeResize="0"/>
          <p:nvPr/>
        </p:nvPicPr>
        <p:blipFill>
          <a:blip r:embed="rId4">
            <a:alphaModFix/>
          </a:blip>
          <a:stretch>
            <a:fillRect/>
          </a:stretch>
        </p:blipFill>
        <p:spPr>
          <a:xfrm>
            <a:off x="3176488" y="2972293"/>
            <a:ext cx="2243575" cy="2549125"/>
          </a:xfrm>
          <a:prstGeom prst="rect">
            <a:avLst/>
          </a:prstGeom>
          <a:noFill/>
          <a:ln>
            <a:noFill/>
          </a:ln>
        </p:spPr>
      </p:pic>
      <p:sp>
        <p:nvSpPr>
          <p:cNvPr id="398" name="Google Shape;398;p46"/>
          <p:cNvSpPr/>
          <p:nvPr/>
        </p:nvSpPr>
        <p:spPr>
          <a:xfrm>
            <a:off x="4030054" y="791540"/>
            <a:ext cx="2438100" cy="44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6"/>
          <p:cNvSpPr/>
          <p:nvPr/>
        </p:nvSpPr>
        <p:spPr>
          <a:xfrm>
            <a:off x="2163851" y="782225"/>
            <a:ext cx="1577700" cy="44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Abstração para vários objetos intersectáveis</a:t>
            </a:r>
            <a:endParaRPr/>
          </a:p>
        </p:txBody>
      </p:sp>
      <p:sp>
        <p:nvSpPr>
          <p:cNvPr id="414" name="Google Shape;414;p4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ter organizar o algoritmo para renderizar diversos objetos, contudo GLSL não é uma linguagem Orientada a Objetos, como o livro de referência propõe. Assim vamos criar uma lista global.</a:t>
            </a:r>
          </a:p>
          <a:p>
            <a:pPr marL="0" lvl="0" indent="0" algn="l" rtl="0">
              <a:spcBef>
                <a:spcPts val="400"/>
              </a:spcBef>
              <a:spcAft>
                <a:spcPts val="0"/>
              </a:spcAft>
              <a:buNone/>
            </a:pPr>
            <a:endParaRPr lang="en-BR"/>
          </a:p>
          <a:p>
            <a:pPr marL="0" lvl="0" indent="0" algn="l" rtl="0">
              <a:spcBef>
                <a:spcPts val="400"/>
              </a:spcBef>
              <a:spcAft>
                <a:spcPts val="0"/>
              </a:spcAft>
              <a:buNone/>
            </a:pPr>
            <a:endParaRPr lang="en-BR"/>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26</a:t>
            </a:fld>
            <a:endParaRPr/>
          </a:p>
        </p:txBody>
      </p:sp>
      <p:sp>
        <p:nvSpPr>
          <p:cNvPr id="2" name="TextBox 1">
            <a:extLst>
              <a:ext uri="{FF2B5EF4-FFF2-40B4-BE49-F238E27FC236}">
                <a16:creationId xmlns:a16="http://schemas.microsoft.com/office/drawing/2014/main" id="{41139F6C-6E13-6943-518F-DEBD67D0B0AF}"/>
              </a:ext>
            </a:extLst>
          </p:cNvPr>
          <p:cNvSpPr txBox="1"/>
          <p:nvPr/>
        </p:nvSpPr>
        <p:spPr>
          <a:xfrm>
            <a:off x="357884" y="2395835"/>
            <a:ext cx="8428231" cy="3139321"/>
          </a:xfrm>
          <a:prstGeom prst="rect">
            <a:avLst/>
          </a:prstGeom>
          <a:solidFill>
            <a:schemeClr val="tx1"/>
          </a:solidFill>
        </p:spPr>
        <p:txBody>
          <a:bodyPr wrap="square">
            <a:spAutoFit/>
          </a:bodyPr>
          <a:lstStyle/>
          <a:p>
            <a:r>
              <a:rPr lang="en-US" sz="1800" b="1">
                <a:solidFill>
                  <a:srgbClr val="569CD6"/>
                </a:solidFill>
                <a:effectLst/>
                <a:latin typeface="Courier New" panose="02070309020205020404" pitchFamily="49" charset="0"/>
                <a:cs typeface="Courier New" panose="02070309020205020404" pitchFamily="49" charset="0"/>
              </a:rPr>
              <a:t>struct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4EC9B0"/>
                </a:solidFill>
                <a:effectLst/>
                <a:latin typeface="Courier New" panose="02070309020205020404" pitchFamily="49" charset="0"/>
                <a:cs typeface="Courier New" panose="02070309020205020404" pitchFamily="49" charset="0"/>
              </a:rPr>
              <a:t>Sphere</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DADADA"/>
                </a:solidFill>
                <a:effectLst/>
                <a:latin typeface="Courier New" panose="02070309020205020404" pitchFamily="49" charset="0"/>
                <a:cs typeface="Courier New" panose="02070309020205020404" pitchFamily="49" charset="0"/>
              </a:rPr>
              <a:t>  vec3 center</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569CD6"/>
                </a:solidFill>
                <a:effectLst/>
                <a:latin typeface="Courier New" panose="02070309020205020404" pitchFamily="49" charset="0"/>
                <a:cs typeface="Courier New" panose="02070309020205020404" pitchFamily="49" charset="0"/>
              </a:rPr>
              <a:t>  float</a:t>
            </a:r>
            <a:r>
              <a:rPr lang="en-US" sz="1800" b="1">
                <a:solidFill>
                  <a:srgbClr val="DADADA"/>
                </a:solidFill>
                <a:effectLst/>
                <a:latin typeface="Courier New" panose="02070309020205020404" pitchFamily="49" charset="0"/>
                <a:cs typeface="Courier New" panose="02070309020205020404" pitchFamily="49" charset="0"/>
              </a:rPr>
              <a:t> radius</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B4B4B4"/>
                </a:solidFill>
                <a:effectLst/>
                <a:latin typeface="Courier New" panose="02070309020205020404" pitchFamily="49" charset="0"/>
                <a:cs typeface="Courier New" panose="02070309020205020404" pitchFamily="49" charset="0"/>
              </a:rPr>
              <a:t>};</a:t>
            </a:r>
          </a:p>
          <a:p>
            <a:endParaRPr lang="en-US" sz="1800" b="1">
              <a:solidFill>
                <a:srgbClr val="B4B4B4"/>
              </a:solidFill>
              <a:latin typeface="Courier New" panose="02070309020205020404" pitchFamily="49" charset="0"/>
              <a:cs typeface="Courier New" panose="02070309020205020404" pitchFamily="49" charset="0"/>
            </a:endParaRPr>
          </a:p>
          <a:p>
            <a:br>
              <a:rPr lang="en-US" sz="1800" b="1">
                <a:solidFill>
                  <a:srgbClr val="DADADA"/>
                </a:solidFill>
                <a:effectLst/>
                <a:latin typeface="Courier New" panose="02070309020205020404" pitchFamily="49" charset="0"/>
                <a:cs typeface="Courier New" panose="02070309020205020404" pitchFamily="49" charset="0"/>
              </a:rPr>
            </a:br>
            <a:r>
              <a:rPr lang="en-US" sz="1800" b="1">
                <a:solidFill>
                  <a:srgbClr val="DADADA"/>
                </a:solidFill>
                <a:effectLst/>
                <a:latin typeface="Courier New" panose="02070309020205020404" pitchFamily="49" charset="0"/>
                <a:cs typeface="Courier New" panose="02070309020205020404" pitchFamily="49" charset="0"/>
              </a:rPr>
              <a:t>Sphere world[] </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9CDCFE"/>
                </a:solidFill>
                <a:effectLst/>
                <a:latin typeface="Courier New" panose="02070309020205020404" pitchFamily="49" charset="0"/>
                <a:cs typeface="Courier New" panose="02070309020205020404" pitchFamily="49" charset="0"/>
              </a:rPr>
              <a:t>Sphere</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2</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DCDCAA"/>
                </a:solidFill>
                <a:effectLst/>
                <a:latin typeface="Courier New" panose="02070309020205020404" pitchFamily="49" charset="0"/>
                <a:cs typeface="Courier New" panose="02070309020205020404" pitchFamily="49" charset="0"/>
              </a:rPr>
              <a:t>  Sphere</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CDCAA"/>
                </a:solidFill>
                <a:effectLst/>
                <a:latin typeface="Courier New" panose="02070309020205020404" pitchFamily="49" charset="0"/>
                <a:cs typeface="Courier New" panose="02070309020205020404" pitchFamily="49" charset="0"/>
              </a:rPr>
              <a:t>vec3</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0.0</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5CEA8"/>
                </a:solidFill>
                <a:effectLst/>
                <a:latin typeface="Courier New" panose="02070309020205020404" pitchFamily="49" charset="0"/>
                <a:cs typeface="Courier New" panose="02070309020205020404" pitchFamily="49" charset="0"/>
              </a:rPr>
              <a:t>0.0</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1.0</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5CEA8"/>
                </a:solidFill>
                <a:effectLst/>
                <a:latin typeface="Courier New" panose="02070309020205020404" pitchFamily="49" charset="0"/>
                <a:cs typeface="Courier New" panose="02070309020205020404" pitchFamily="49" charset="0"/>
              </a:rPr>
              <a:t>0.5</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DCDCAA"/>
                </a:solidFill>
                <a:effectLst/>
                <a:latin typeface="Courier New" panose="02070309020205020404" pitchFamily="49" charset="0"/>
                <a:cs typeface="Courier New" panose="02070309020205020404" pitchFamily="49" charset="0"/>
              </a:rPr>
              <a:t>  Sphere</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CDCAA"/>
                </a:solidFill>
                <a:effectLst/>
                <a:latin typeface="Courier New" panose="02070309020205020404" pitchFamily="49" charset="0"/>
                <a:cs typeface="Courier New" panose="02070309020205020404" pitchFamily="49" charset="0"/>
              </a:rPr>
              <a:t>vec3</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0.0</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100.5</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B5CEA8"/>
                </a:solidFill>
                <a:effectLst/>
                <a:latin typeface="Courier New" panose="02070309020205020404" pitchFamily="49" charset="0"/>
                <a:cs typeface="Courier New" panose="02070309020205020404" pitchFamily="49" charset="0"/>
              </a:rPr>
              <a:t>1.0</a:t>
            </a:r>
            <a:r>
              <a:rPr lang="en-US" sz="1800" b="1">
                <a:solidFill>
                  <a:srgbClr val="B4B4B4"/>
                </a:solidFill>
                <a:effectLst/>
                <a:latin typeface="Courier New" panose="02070309020205020404" pitchFamily="49" charset="0"/>
                <a:cs typeface="Courier New" panose="02070309020205020404" pitchFamily="49" charset="0"/>
              </a:rPr>
              <a:t>),</a:t>
            </a:r>
            <a:r>
              <a:rPr lang="en-US" sz="1800" b="1">
                <a:solidFill>
                  <a:srgbClr val="DADADA"/>
                </a:solidFill>
                <a:effectLst/>
                <a:latin typeface="Courier New" panose="02070309020205020404" pitchFamily="49" charset="0"/>
                <a:cs typeface="Courier New" panose="02070309020205020404" pitchFamily="49" charset="0"/>
              </a:rPr>
              <a:t> </a:t>
            </a:r>
            <a:r>
              <a:rPr lang="en-US" sz="1800" b="1">
                <a:solidFill>
                  <a:srgbClr val="B5CEA8"/>
                </a:solidFill>
                <a:effectLst/>
                <a:latin typeface="Courier New" panose="02070309020205020404" pitchFamily="49" charset="0"/>
                <a:cs typeface="Courier New" panose="02070309020205020404" pitchFamily="49" charset="0"/>
              </a:rPr>
              <a:t>100.0</a:t>
            </a:r>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r>
              <a:rPr lang="en-US" sz="1800" b="1">
                <a:solidFill>
                  <a:srgbClr val="B4B4B4"/>
                </a:solidFill>
                <a:effectLst/>
                <a:latin typeface="Courier New" panose="02070309020205020404" pitchFamily="49" charset="0"/>
                <a:cs typeface="Courier New" panose="02070309020205020404" pitchFamily="49" charset="0"/>
              </a:rPr>
              <a:t>);</a:t>
            </a:r>
            <a:endParaRPr lang="en-US" sz="1800" b="1">
              <a:solidFill>
                <a:srgbClr val="DADADA"/>
              </a:solidFill>
              <a:effectLst/>
              <a:latin typeface="Courier New" panose="02070309020205020404" pitchFamily="49" charset="0"/>
              <a:cs typeface="Courier New" panose="02070309020205020404" pitchFamily="49" charset="0"/>
            </a:endParaRPr>
          </a:p>
          <a:p>
            <a:endParaRPr lang="en-US" sz="1800" b="1">
              <a:solidFill>
                <a:srgbClr val="DADADA"/>
              </a:solidFill>
              <a:effectLst/>
              <a:latin typeface="Courier New" panose="02070309020205020404" pitchFamily="49" charset="0"/>
              <a:cs typeface="Courier New" panose="02070309020205020404" pitchFamily="49"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Objetos intersectáveis</a:t>
            </a:r>
            <a:endParaRPr/>
          </a:p>
        </p:txBody>
      </p:sp>
      <p:sp>
        <p:nvSpPr>
          <p:cNvPr id="414" name="Google Shape;414;p4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criar uma estrutura para organizar os objetos intersectáveis (no momento esferas).</a:t>
            </a:r>
          </a:p>
          <a:p>
            <a:pPr marL="0" lvl="0" indent="0" algn="l" rtl="0">
              <a:spcBef>
                <a:spcPts val="400"/>
              </a:spcBef>
              <a:spcAft>
                <a:spcPts val="0"/>
              </a:spcAft>
              <a:buNone/>
            </a:pPr>
            <a:r>
              <a:rPr lang="en-BR"/>
              <a:t>Vamos testar se a intersecção ocorre entre um t</a:t>
            </a:r>
            <a:r>
              <a:rPr lang="en-BR" baseline="-25000"/>
              <a:t>min</a:t>
            </a:r>
            <a:r>
              <a:rPr lang="en-BR"/>
              <a:t> e t</a:t>
            </a:r>
            <a:r>
              <a:rPr lang="en-BR" baseline="-25000"/>
              <a:t>max</a:t>
            </a:r>
            <a:r>
              <a:rPr lang="en-BR"/>
              <a:t>.</a:t>
            </a:r>
            <a:endParaRPr/>
          </a:p>
          <a:p>
            <a:pPr marL="0" lvl="0" indent="0" algn="l" rtl="0">
              <a:spcBef>
                <a:spcPts val="400"/>
              </a:spcBef>
              <a:spcAft>
                <a:spcPts val="0"/>
              </a:spcAft>
              <a:buNone/>
            </a:pPr>
            <a:r>
              <a:rPr lang="en-BR"/>
              <a:t>Temos de limitar a intersecção mais próxima da origem do raio.</a:t>
            </a:r>
            <a:endParaRPr/>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27</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357884" y="2395835"/>
            <a:ext cx="8428231" cy="1200329"/>
          </a:xfrm>
          <a:prstGeom prst="rect">
            <a:avLst/>
          </a:prstGeom>
          <a:solidFill>
            <a:schemeClr val="tx1"/>
          </a:solidFill>
        </p:spPr>
        <p:txBody>
          <a:bodyPr wrap="square">
            <a:spAutoFit/>
          </a:bodyPr>
          <a:lstStyle/>
          <a:p>
            <a:r>
              <a:rPr lang="en-US" sz="1800" b="1" noProof="1">
                <a:solidFill>
                  <a:srgbClr val="569CD6"/>
                </a:solidFill>
                <a:effectLst/>
                <a:latin typeface="Courier New" panose="02070309020205020404" pitchFamily="49" charset="0"/>
                <a:cs typeface="Courier New" panose="02070309020205020404" pitchFamily="49" charset="0"/>
              </a:rPr>
              <a:t>struct</a:t>
            </a:r>
            <a:r>
              <a:rPr lang="en-US" sz="1800" b="1" noProof="1">
                <a:solidFill>
                  <a:srgbClr val="DADADA"/>
                </a:solidFill>
                <a:effectLst/>
                <a:latin typeface="Courier New" panose="02070309020205020404" pitchFamily="49" charset="0"/>
                <a:cs typeface="Courier New" panose="02070309020205020404" pitchFamily="49" charset="0"/>
              </a:rPr>
              <a:t> </a:t>
            </a:r>
            <a:r>
              <a:rPr lang="en-US" sz="1800" b="1" noProof="1">
                <a:solidFill>
                  <a:srgbClr val="4EC9B0"/>
                </a:solidFill>
                <a:effectLst/>
                <a:latin typeface="Courier New" panose="02070309020205020404" pitchFamily="49" charset="0"/>
                <a:cs typeface="Courier New" panose="02070309020205020404" pitchFamily="49" charset="0"/>
              </a:rPr>
              <a:t>hit_record</a:t>
            </a:r>
            <a:r>
              <a:rPr lang="en-US" sz="1800" b="1" noProof="1">
                <a:solidFill>
                  <a:srgbClr val="DADADA"/>
                </a:solidFill>
                <a:effectLst/>
                <a:latin typeface="Courier New" panose="02070309020205020404" pitchFamily="49" charset="0"/>
                <a:cs typeface="Courier New" panose="02070309020205020404" pitchFamily="49" charset="0"/>
              </a:rPr>
              <a:t> </a:t>
            </a:r>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a:p>
            <a:r>
              <a:rPr lang="en-US" sz="1800" b="1" noProof="1">
                <a:solidFill>
                  <a:srgbClr val="569CD6"/>
                </a:solidFill>
                <a:effectLst/>
                <a:latin typeface="Courier New" panose="02070309020205020404" pitchFamily="49" charset="0"/>
                <a:cs typeface="Courier New" panose="02070309020205020404" pitchFamily="49" charset="0"/>
              </a:rPr>
              <a:t>  float</a:t>
            </a:r>
            <a:r>
              <a:rPr lang="en-US" sz="1800" b="1" noProof="1">
                <a:solidFill>
                  <a:srgbClr val="DADADA"/>
                </a:solidFill>
                <a:effectLst/>
                <a:latin typeface="Courier New" panose="02070309020205020404" pitchFamily="49" charset="0"/>
                <a:cs typeface="Courier New" panose="02070309020205020404" pitchFamily="49" charset="0"/>
              </a:rPr>
              <a:t> t</a:t>
            </a:r>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a:p>
            <a:r>
              <a:rPr lang="en-US" sz="1800" b="1" noProof="1">
                <a:solidFill>
                  <a:srgbClr val="DADADA"/>
                </a:solidFill>
                <a:effectLst/>
                <a:latin typeface="Courier New" panose="02070309020205020404" pitchFamily="49" charset="0"/>
                <a:cs typeface="Courier New" panose="02070309020205020404" pitchFamily="49" charset="0"/>
              </a:rPr>
              <a:t>  vec3 p</a:t>
            </a:r>
            <a:r>
              <a:rPr lang="en-US" sz="1800" b="1" noProof="1">
                <a:solidFill>
                  <a:srgbClr val="B4B4B4"/>
                </a:solidFill>
                <a:effectLst/>
                <a:latin typeface="Courier New" panose="02070309020205020404" pitchFamily="49" charset="0"/>
                <a:cs typeface="Courier New" panose="02070309020205020404" pitchFamily="49" charset="0"/>
              </a:rPr>
              <a:t>,</a:t>
            </a:r>
            <a:r>
              <a:rPr lang="en-US" sz="1800" b="1" noProof="1">
                <a:solidFill>
                  <a:srgbClr val="DADADA"/>
                </a:solidFill>
                <a:effectLst/>
                <a:latin typeface="Courier New" panose="02070309020205020404" pitchFamily="49" charset="0"/>
                <a:cs typeface="Courier New" panose="02070309020205020404" pitchFamily="49" charset="0"/>
              </a:rPr>
              <a:t> normal</a:t>
            </a:r>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a:p>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1781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Testando esfera pelo ponto de contato</a:t>
            </a:r>
            <a:endParaRPr/>
          </a:p>
        </p:txBody>
      </p:sp>
      <p:sp>
        <p:nvSpPr>
          <p:cNvPr id="414" name="Google Shape;414;p4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atualizar a rotina da esfera para usar a nova estrutura</a:t>
            </a:r>
            <a:r>
              <a:rPr lang="pt-BR"/>
              <a:t>.</a:t>
            </a:r>
            <a:endParaRPr/>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28</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203200" y="1318875"/>
            <a:ext cx="8757920" cy="4185761"/>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bool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hit_sphere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Sphere</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t_min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t_max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out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hit_record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oc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origin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center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a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discriminat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half_b</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discriminat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return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false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a:t>
            </a:r>
          </a:p>
          <a:p>
            <a:r>
              <a:rPr lang="en-US" b="1" noProof="1">
                <a:solidFill>
                  <a:srgbClr val="569CD6"/>
                </a:solidFill>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sqrtd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sqrt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discriminat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root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sqrtd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root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t_min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t_max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root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root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sqrtd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root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t_min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t_max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root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false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root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point_at_parameter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normal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center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true</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49064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Face frontal e traseira</a:t>
            </a:r>
            <a:endParaRPr/>
          </a:p>
        </p:txBody>
      </p:sp>
      <p:sp>
        <p:nvSpPr>
          <p:cNvPr id="446" name="Google Shape;446;p5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Os raios lançados podem intersectar as superfícies dos objetos pelo lado interno ou externo, para obter a direção basta fazer uma operação de produto escalar dos vetores.</a:t>
            </a:r>
            <a:endParaRPr/>
          </a:p>
        </p:txBody>
      </p:sp>
      <p:sp>
        <p:nvSpPr>
          <p:cNvPr id="447" name="Google Shape;447;p5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29</a:t>
            </a:fld>
            <a:endParaRPr/>
          </a:p>
        </p:txBody>
      </p:sp>
      <p:pic>
        <p:nvPicPr>
          <p:cNvPr id="448" name="Google Shape;448;p52"/>
          <p:cNvPicPr preferRelativeResize="0"/>
          <p:nvPr/>
        </p:nvPicPr>
        <p:blipFill>
          <a:blip r:embed="rId3">
            <a:alphaModFix/>
          </a:blip>
          <a:stretch>
            <a:fillRect/>
          </a:stretch>
        </p:blipFill>
        <p:spPr>
          <a:xfrm>
            <a:off x="2154996" y="2011050"/>
            <a:ext cx="4286551" cy="3399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Ray Tracing</a:t>
            </a:r>
            <a:endParaRPr dirty="0"/>
          </a:p>
        </p:txBody>
      </p:sp>
      <p:sp>
        <p:nvSpPr>
          <p:cNvPr id="61" name="Google Shape;61;p10"/>
          <p:cNvSpPr txBox="1">
            <a:spLocks noGrp="1"/>
          </p:cNvSpPr>
          <p:nvPr>
            <p:ph type="body" idx="1"/>
          </p:nvPr>
        </p:nvSpPr>
        <p:spPr>
          <a:xfrm>
            <a:off x="390550" y="838983"/>
            <a:ext cx="8428200" cy="10716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Ray Tracing usa um mecanismo de projeção de raios para reunir recursivamente as contribuições de luz de objetos reflexivos e refrativos.</a:t>
            </a:r>
            <a:endParaRPr dirty="0"/>
          </a:p>
        </p:txBody>
      </p:sp>
      <p:sp>
        <p:nvSpPr>
          <p:cNvPr id="62" name="Google Shape;62;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a:t>
            </a:fld>
            <a:endParaRPr dirty="0"/>
          </a:p>
        </p:txBody>
      </p:sp>
      <p:pic>
        <p:nvPicPr>
          <p:cNvPr id="63" name="Google Shape;63;p10"/>
          <p:cNvPicPr preferRelativeResize="0"/>
          <p:nvPr/>
        </p:nvPicPr>
        <p:blipFill>
          <a:blip r:embed="rId3">
            <a:alphaModFix/>
          </a:blip>
          <a:stretch>
            <a:fillRect/>
          </a:stretch>
        </p:blipFill>
        <p:spPr>
          <a:xfrm>
            <a:off x="1648987" y="1944025"/>
            <a:ext cx="5298586" cy="3466701"/>
          </a:xfrm>
          <a:prstGeom prst="rect">
            <a:avLst/>
          </a:prstGeom>
          <a:noFill/>
          <a:ln>
            <a:noFill/>
          </a:ln>
        </p:spPr>
      </p:pic>
      <p:sp>
        <p:nvSpPr>
          <p:cNvPr id="64" name="Google Shape;64;p10"/>
          <p:cNvSpPr txBox="1"/>
          <p:nvPr/>
        </p:nvSpPr>
        <p:spPr>
          <a:xfrm>
            <a:off x="731700" y="5416575"/>
            <a:ext cx="7680600" cy="276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BR" sz="600"/>
              <a:t>fonte: Ray Tracing Gems - High-Quality and Real-Time Rendering with DXR and Other APIs, por: Eric HainesTomas evAkenine-Möller</a:t>
            </a:r>
            <a:endParaRPr sz="6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Tratando a face do objeto</a:t>
            </a:r>
            <a:endParaRPr/>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30</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203200" y="627995"/>
            <a:ext cx="8757920" cy="5093702"/>
          </a:xfrm>
          <a:prstGeom prst="rect">
            <a:avLst/>
          </a:prstGeom>
          <a:solidFill>
            <a:schemeClr val="tx1"/>
          </a:solidFill>
        </p:spPr>
        <p:txBody>
          <a:bodyPr wrap="square">
            <a:spAutoFit/>
          </a:bodyPr>
          <a:lstStyle/>
          <a:p>
            <a:r>
              <a:rPr lang="en-US" sz="1300" b="1" noProof="1">
                <a:solidFill>
                  <a:srgbClr val="4EC9B0"/>
                </a:solidFill>
                <a:effectLst/>
                <a:latin typeface="Courier New" panose="02070309020205020404" pitchFamily="49" charset="0"/>
                <a:cs typeface="Courier New" panose="02070309020205020404" pitchFamily="49" charset="0"/>
              </a:rPr>
              <a:t>vec3</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set_face_normal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4EC9B0"/>
                </a:solidFill>
                <a:effectLst/>
                <a:latin typeface="Courier New" panose="02070309020205020404" pitchFamily="49" charset="0"/>
                <a:cs typeface="Courier New" panose="02070309020205020404" pitchFamily="49" charset="0"/>
              </a:rPr>
              <a:t>Ray</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vec3</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outward_normal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bool</a:t>
            </a:r>
            <a:r>
              <a:rPr lang="en-US" sz="1300" b="1" noProof="1">
                <a:solidFill>
                  <a:srgbClr val="DADADA"/>
                </a:solidFill>
                <a:effectLst/>
                <a:latin typeface="Courier New" panose="02070309020205020404" pitchFamily="49" charset="0"/>
                <a:cs typeface="Courier New" panose="02070309020205020404" pitchFamily="49" charset="0"/>
              </a:rPr>
              <a:t> front_face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outward_normal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5CEA8"/>
                </a:solidFill>
                <a:effectLst/>
                <a:latin typeface="Courier New" panose="02070309020205020404" pitchFamily="49" charset="0"/>
                <a:cs typeface="Courier New" panose="02070309020205020404" pitchFamily="49" charset="0"/>
              </a:rPr>
              <a:t>0.0</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return</a:t>
            </a:r>
            <a:r>
              <a:rPr lang="en-US" sz="1300" b="1" noProof="1">
                <a:solidFill>
                  <a:srgbClr val="DADADA"/>
                </a:solidFill>
                <a:effectLst/>
                <a:latin typeface="Courier New" panose="02070309020205020404" pitchFamily="49" charset="0"/>
                <a:cs typeface="Courier New" panose="02070309020205020404" pitchFamily="49" charset="0"/>
              </a:rPr>
              <a:t> front_face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outward_normal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outward_normal</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endParaRPr lang="en-US" sz="1300" b="1" noProof="1">
              <a:solidFill>
                <a:srgbClr val="569CD6"/>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bool</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hit_sphere</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4EC9B0"/>
                </a:solidFill>
                <a:effectLst/>
                <a:latin typeface="Courier New" panose="02070309020205020404" pitchFamily="49" charset="0"/>
                <a:cs typeface="Courier New" panose="02070309020205020404" pitchFamily="49" charset="0"/>
              </a:rPr>
              <a:t>Sphere</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Ray</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float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t_min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float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t_max</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out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hit_record</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rec</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ADADA"/>
                </a:solidFill>
                <a:effectLst/>
                <a:latin typeface="Courier New" panose="02070309020205020404" pitchFamily="49" charset="0"/>
                <a:cs typeface="Courier New" panose="02070309020205020404" pitchFamily="49" charset="0"/>
              </a:rPr>
              <a:t>  vec3 oc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origin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center</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a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c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radius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radius</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discriminat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half_b</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c</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if</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discriminat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5CEA8"/>
                </a:solidFill>
                <a:effectLst/>
                <a:latin typeface="Courier New" panose="02070309020205020404" pitchFamily="49" charset="0"/>
                <a:cs typeface="Courier New" panose="02070309020205020404" pitchFamily="49" charset="0"/>
              </a:rPr>
              <a:t>0.0</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8A0DF"/>
                </a:solidFill>
                <a:effectLst/>
                <a:latin typeface="Courier New" panose="02070309020205020404" pitchFamily="49" charset="0"/>
                <a:cs typeface="Courier New" panose="02070309020205020404" pitchFamily="49" charset="0"/>
              </a:rPr>
              <a:t>return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569CD6"/>
                </a:solidFill>
                <a:effectLst/>
                <a:latin typeface="Courier New" panose="02070309020205020404" pitchFamily="49" charset="0"/>
                <a:cs typeface="Courier New" panose="02070309020205020404" pitchFamily="49" charset="0"/>
              </a:rPr>
              <a:t>false</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800" b="1" noProof="1">
                <a:solidFill>
                  <a:srgbClr val="569CD6"/>
                </a:solidFill>
                <a:effectLst/>
                <a:latin typeface="Courier New" panose="02070309020205020404" pitchFamily="49" charset="0"/>
                <a:cs typeface="Courier New" panose="02070309020205020404" pitchFamily="49" charset="0"/>
              </a:rPr>
              <a:t>    </a:t>
            </a:r>
          </a:p>
          <a:p>
            <a:r>
              <a:rPr lang="en-US" sz="1300" b="1" noProof="1">
                <a:solidFill>
                  <a:srgbClr val="569CD6"/>
                </a:solidFill>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float</a:t>
            </a:r>
            <a:r>
              <a:rPr lang="en-US" sz="1300" b="1" noProof="1">
                <a:solidFill>
                  <a:srgbClr val="DADADA"/>
                </a:solidFill>
                <a:effectLst/>
                <a:latin typeface="Courier New" panose="02070309020205020404" pitchFamily="49" charset="0"/>
                <a:cs typeface="Courier New" panose="02070309020205020404" pitchFamily="49" charset="0"/>
              </a:rPr>
              <a:t> sqrtd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sqrt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discriminat</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root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sqrtd</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if</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root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t_min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t_max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root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latin typeface="Courier New" panose="02070309020205020404" pitchFamily="49" charset="0"/>
              <a:cs typeface="Courier New" panose="02070309020205020404" pitchFamily="49" charset="0"/>
            </a:endParaRPr>
          </a:p>
          <a:p>
            <a:r>
              <a:rPr lang="en-US" sz="1300" b="1" noProof="1">
                <a:solidFill>
                  <a:srgbClr val="DADADA"/>
                </a:solidFill>
                <a:effectLst/>
                <a:latin typeface="Courier New" panose="02070309020205020404" pitchFamily="49" charset="0"/>
                <a:cs typeface="Courier New" panose="02070309020205020404" pitchFamily="49" charset="0"/>
              </a:rPr>
              <a:t>    root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sqrtd</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if</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root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t_min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t_max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root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latin typeface="Courier New" panose="02070309020205020404" pitchFamily="49" charset="0"/>
                <a:cs typeface="Courier New" panose="02070309020205020404" pitchFamily="49" charset="0"/>
              </a:rPr>
              <a:t> </a:t>
            </a:r>
            <a:r>
              <a:rPr lang="en-US" sz="1300" b="1" noProof="1">
                <a:solidFill>
                  <a:srgbClr val="D8A0DF"/>
                </a:solidFill>
                <a:effectLst/>
                <a:latin typeface="Courier New" panose="02070309020205020404" pitchFamily="49" charset="0"/>
                <a:cs typeface="Courier New" panose="02070309020205020404" pitchFamily="49" charset="0"/>
              </a:rPr>
              <a:t>return</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false</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B4B4B4"/>
                </a:solidFill>
                <a:effectLst/>
                <a:latin typeface="Courier New" panose="02070309020205020404" pitchFamily="49" charset="0"/>
                <a:cs typeface="Courier New" panose="02070309020205020404" pitchFamily="49" charset="0"/>
              </a:rPr>
              <a:t>  }</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9CDCFE"/>
                </a:solidFill>
                <a:effectLst/>
                <a:latin typeface="Courier New" panose="02070309020205020404" pitchFamily="49" charset="0"/>
                <a:cs typeface="Courier New" panose="02070309020205020404" pitchFamily="49" charset="0"/>
              </a:rPr>
              <a:t>  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root</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9CDCFE"/>
                </a:solidFill>
                <a:effectLst/>
                <a:latin typeface="Courier New" panose="02070309020205020404" pitchFamily="49" charset="0"/>
                <a:cs typeface="Courier New" panose="02070309020205020404" pitchFamily="49" charset="0"/>
              </a:rPr>
              <a:t>  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p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point_at_parameter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t</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ADADA"/>
                </a:solidFill>
                <a:effectLst/>
                <a:latin typeface="Courier New" panose="02070309020205020404" pitchFamily="49" charset="0"/>
                <a:cs typeface="Courier New" panose="02070309020205020404" pitchFamily="49" charset="0"/>
              </a:rPr>
              <a:t>  vec3 outward_normal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p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center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radius</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9CDCFE"/>
                </a:solidFill>
                <a:effectLst/>
                <a:latin typeface="Courier New" panose="02070309020205020404" pitchFamily="49" charset="0"/>
                <a:cs typeface="Courier New" panose="02070309020205020404" pitchFamily="49" charset="0"/>
              </a:rPr>
              <a:t>  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normal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set_face_normal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outward_normal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8A0DF"/>
                </a:solidFill>
                <a:effectLst/>
                <a:latin typeface="Courier New" panose="02070309020205020404" pitchFamily="49" charset="0"/>
                <a:cs typeface="Courier New" panose="02070309020205020404" pitchFamily="49" charset="0"/>
              </a:rPr>
              <a:t>return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569CD6"/>
                </a:solidFill>
                <a:effectLst/>
                <a:latin typeface="Courier New" panose="02070309020205020404" pitchFamily="49" charset="0"/>
                <a:cs typeface="Courier New" panose="02070309020205020404" pitchFamily="49" charset="0"/>
              </a:rPr>
              <a:t>true</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return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569CD6"/>
                </a:solidFill>
                <a:effectLst/>
                <a:latin typeface="Courier New" panose="02070309020205020404" pitchFamily="49" charset="0"/>
                <a:cs typeface="Courier New" panose="02070309020205020404" pitchFamily="49" charset="0"/>
              </a:rPr>
              <a:t>true</a:t>
            </a:r>
            <a:r>
              <a:rPr lang="en-US" sz="1300" b="1" noProof="1">
                <a:solidFill>
                  <a:srgbClr val="B4B4B4"/>
                </a:solidFill>
                <a:effectLst/>
                <a:latin typeface="Courier New" panose="02070309020205020404" pitchFamily="49" charset="0"/>
                <a:cs typeface="Courier New" panose="02070309020205020404" pitchFamily="49" charset="0"/>
              </a:rPr>
              <a:t>);</a:t>
            </a:r>
            <a:br>
              <a:rPr lang="en-US" sz="1300" b="1" noProof="1">
                <a:solidFill>
                  <a:srgbClr val="DADADA"/>
                </a:solidFill>
                <a:effectLst/>
                <a:latin typeface="Courier New" panose="02070309020205020404" pitchFamily="49" charset="0"/>
                <a:cs typeface="Courier New" panose="02070309020205020404" pitchFamily="49" charset="0"/>
              </a:rPr>
            </a:b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81986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Tratando todos os objetos</a:t>
            </a:r>
            <a:endParaRPr/>
          </a:p>
        </p:txBody>
      </p:sp>
      <p:sp>
        <p:nvSpPr>
          <p:cNvPr id="414" name="Google Shape;414;p48"/>
          <p:cNvSpPr txBox="1">
            <a:spLocks noGrp="1"/>
          </p:cNvSpPr>
          <p:nvPr>
            <p:ph type="body" idx="1"/>
          </p:nvPr>
        </p:nvSpPr>
        <p:spPr>
          <a:xfrm>
            <a:off x="390548" y="60530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atualizar as rotinas para desenhar várias esferas.</a:t>
            </a:r>
            <a:endParaRPr/>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31</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203200" y="1085195"/>
            <a:ext cx="8757920" cy="4401205"/>
          </a:xfrm>
          <a:prstGeom prst="rect">
            <a:avLst/>
          </a:prstGeom>
          <a:solidFill>
            <a:schemeClr val="tx1"/>
          </a:solidFill>
        </p:spPr>
        <p:txBody>
          <a:bodyPr wrap="square">
            <a:spAutoFit/>
          </a:bodyPr>
          <a:lstStyle/>
          <a:p>
            <a:r>
              <a:rPr lang="en-US" sz="1200" b="1" noProof="1">
                <a:solidFill>
                  <a:srgbClr val="569CD6"/>
                </a:solidFill>
                <a:effectLst/>
                <a:latin typeface="Courier New" panose="02070309020205020404" pitchFamily="49" charset="0"/>
                <a:cs typeface="Courier New" panose="02070309020205020404" pitchFamily="49" charset="0"/>
              </a:rPr>
              <a:t>bool</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hitable_list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4EC9B0"/>
                </a:solidFill>
                <a:effectLst/>
                <a:latin typeface="Courier New" panose="02070309020205020404" pitchFamily="49" charset="0"/>
                <a:cs typeface="Courier New" panose="02070309020205020404" pitchFamily="49" charset="0"/>
              </a:rPr>
              <a:t>Ray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t_min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t_max</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inout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hit_record</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hit_record temp_rec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bool</a:t>
            </a:r>
            <a:r>
              <a:rPr lang="en-US" sz="1200" b="1" noProof="1">
                <a:solidFill>
                  <a:srgbClr val="DADADA"/>
                </a:solidFill>
                <a:effectLst/>
                <a:latin typeface="Courier New" panose="02070309020205020404" pitchFamily="49" charset="0"/>
                <a:cs typeface="Courier New" panose="02070309020205020404" pitchFamily="49" charset="0"/>
              </a:rPr>
              <a:t> hit_anything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false</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closest_so_far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t_max</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for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569CD6"/>
                </a:solidFill>
                <a:effectLst/>
                <a:latin typeface="Courier New" panose="02070309020205020404" pitchFamily="49" charset="0"/>
                <a:cs typeface="Courier New" panose="02070309020205020404" pitchFamily="49" charset="0"/>
              </a:rPr>
              <a:t>int</a:t>
            </a:r>
            <a:r>
              <a:rPr lang="en-US" sz="1200" b="1" noProof="1">
                <a:solidFill>
                  <a:srgbClr val="DADADA"/>
                </a:solidFill>
                <a:effectLst/>
                <a:latin typeface="Courier New" panose="02070309020205020404" pitchFamily="49" charset="0"/>
                <a:cs typeface="Courier New" panose="02070309020205020404" pitchFamily="49" charset="0"/>
              </a:rPr>
              <a:t> i</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i</a:t>
            </a:r>
            <a:r>
              <a:rPr lang="en-US" sz="1200" b="1" noProof="1">
                <a:solidFill>
                  <a:srgbClr val="B4B4B4"/>
                </a:solidFill>
                <a:effectLst/>
                <a:latin typeface="Courier New" panose="02070309020205020404" pitchFamily="49" charset="0"/>
                <a:cs typeface="Courier New" panose="02070309020205020404" pitchFamily="49" charset="0"/>
              </a:rPr>
              <a:t>&lt;</a:t>
            </a:r>
            <a:r>
              <a:rPr lang="en-US" sz="1200" b="1" noProof="1">
                <a:solidFill>
                  <a:srgbClr val="9CDCFE"/>
                </a:solidFill>
                <a:effectLst/>
                <a:latin typeface="Courier New" panose="02070309020205020404" pitchFamily="49" charset="0"/>
                <a:cs typeface="Courier New" panose="02070309020205020404" pitchFamily="49" charset="0"/>
              </a:rPr>
              <a:t>world</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length</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i</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hit_sphere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world</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i</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t_min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closest_so_far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temp_rec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hit_anything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true</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closest_so_far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temp_rec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rec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temp_rec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hit_anything</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4EC9B0"/>
                </a:solidFill>
                <a:effectLst/>
                <a:latin typeface="Courier New" panose="02070309020205020404" pitchFamily="49" charset="0"/>
                <a:cs typeface="Courier New" panose="02070309020205020404" pitchFamily="49" charset="0"/>
              </a:rPr>
              <a:t>vec3</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4EC9B0"/>
                </a:solidFill>
                <a:effectLst/>
                <a:latin typeface="Courier New" panose="02070309020205020404" pitchFamily="49" charset="0"/>
                <a:cs typeface="Courier New" panose="02070309020205020404" pitchFamily="49" charset="0"/>
              </a:rPr>
              <a:t>Ray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hit_record rec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hitable_list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10000.0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normal</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unit_direction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normalize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unit_direction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y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mix</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0.7</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38814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organização do código</a:t>
            </a:r>
            <a:endParaRPr/>
          </a:p>
        </p:txBody>
      </p:sp>
      <p:sp>
        <p:nvSpPr>
          <p:cNvPr id="538" name="Google Shape;538;p6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Se tudo correu bem, você deve ter a seguinte imagem.</a:t>
            </a:r>
            <a:endParaRPr/>
          </a:p>
        </p:txBody>
      </p:sp>
      <p:sp>
        <p:nvSpPr>
          <p:cNvPr id="539" name="Google Shape;539;p6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32</a:t>
            </a:fld>
            <a:endParaRPr/>
          </a:p>
        </p:txBody>
      </p:sp>
      <p:pic>
        <p:nvPicPr>
          <p:cNvPr id="5122" name="Picture 2">
            <a:extLst>
              <a:ext uri="{FF2B5EF4-FFF2-40B4-BE49-F238E27FC236}">
                <a16:creationId xmlns:a16="http://schemas.microsoft.com/office/drawing/2014/main" id="{64AFDEAA-E558-8007-4EEF-84C5C1472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463847"/>
            <a:ext cx="6949440" cy="3909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Antialiasing</a:t>
            </a:r>
            <a:endParaRPr/>
          </a:p>
        </p:txBody>
      </p:sp>
      <p:sp>
        <p:nvSpPr>
          <p:cNvPr id="54" name="Google Shape;54;p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Imagem atual está gerando artefatos nas bordas dos objetos. Vamos fazer um antialising para reduzir esse problema.</a:t>
            </a:r>
            <a:endParaRPr/>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33</a:t>
            </a:fld>
            <a:endParaRPr/>
          </a:p>
        </p:txBody>
      </p:sp>
      <p:pic>
        <p:nvPicPr>
          <p:cNvPr id="56" name="Google Shape;56;p9"/>
          <p:cNvPicPr preferRelativeResize="0"/>
          <p:nvPr/>
        </p:nvPicPr>
        <p:blipFill>
          <a:blip r:embed="rId3">
            <a:alphaModFix/>
          </a:blip>
          <a:stretch>
            <a:fillRect/>
          </a:stretch>
        </p:blipFill>
        <p:spPr>
          <a:xfrm>
            <a:off x="2845874" y="1640238"/>
            <a:ext cx="2904800" cy="2434525"/>
          </a:xfrm>
          <a:prstGeom prst="rect">
            <a:avLst/>
          </a:prstGeom>
          <a:noFill/>
          <a:ln>
            <a:noFill/>
          </a:ln>
        </p:spPr>
      </p:pic>
      <p:sp>
        <p:nvSpPr>
          <p:cNvPr id="57" name="Google Shape;57;p9"/>
          <p:cNvSpPr txBox="1"/>
          <p:nvPr/>
        </p:nvSpPr>
        <p:spPr>
          <a:xfrm>
            <a:off x="390550" y="4558100"/>
            <a:ext cx="641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2000">
                <a:solidFill>
                  <a:schemeClr val="dk1"/>
                </a:solidFill>
                <a:latin typeface="Verdana"/>
                <a:ea typeface="Verdana"/>
                <a:cs typeface="Verdana"/>
                <a:sym typeface="Verdana"/>
              </a:rPr>
              <a:t>Vamos lançar vários raios por pixel?</a:t>
            </a:r>
            <a:endParaRPr sz="2000">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Gerador de Números Aleatórios</a:t>
            </a:r>
            <a:endParaRPr/>
          </a:p>
        </p:txBody>
      </p:sp>
      <p:sp>
        <p:nvSpPr>
          <p:cNvPr id="64" name="Google Shape;64;p1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Precisamos de uma rotina que gere números reais na faixa:</a:t>
            </a:r>
            <a:br>
              <a:rPr lang="en-BR"/>
            </a:br>
            <a:r>
              <a:rPr lang="en-BR"/>
              <a:t>0 ≤ r &lt; 1</a:t>
            </a:r>
            <a:endParaRPr/>
          </a:p>
          <a:p>
            <a:pPr marL="0" lvl="0" indent="0" algn="l" rtl="0">
              <a:spcBef>
                <a:spcPts val="400"/>
              </a:spcBef>
              <a:spcAft>
                <a:spcPts val="0"/>
              </a:spcAft>
              <a:buNone/>
            </a:pPr>
            <a:endParaRPr lang="pt-BR"/>
          </a:p>
          <a:p>
            <a:pPr marL="0" lvl="0" indent="0" algn="l" rtl="0">
              <a:spcBef>
                <a:spcPts val="400"/>
              </a:spcBef>
              <a:spcAft>
                <a:spcPts val="0"/>
              </a:spcAft>
              <a:buNone/>
            </a:pPr>
            <a:r>
              <a:rPr lang="en-BR"/>
              <a:t>O GLSL não possui uma função de números aleatórios de forma nativa. Assim temos de fazer uma. A seguinte função é uma variação das funções de números aleatórios do Book of Shaders.</a:t>
            </a:r>
            <a:endParaRPr/>
          </a:p>
        </p:txBody>
      </p:sp>
      <p:sp>
        <p:nvSpPr>
          <p:cNvPr id="65" name="Google Shape;65;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34</a:t>
            </a:fld>
            <a:endParaRPr/>
          </a:p>
        </p:txBody>
      </p:sp>
      <p:sp>
        <p:nvSpPr>
          <p:cNvPr id="2" name="TextBox 1">
            <a:extLst>
              <a:ext uri="{FF2B5EF4-FFF2-40B4-BE49-F238E27FC236}">
                <a16:creationId xmlns:a16="http://schemas.microsoft.com/office/drawing/2014/main" id="{F3BB8DF3-BA30-9E32-455A-BA554D49F39D}"/>
              </a:ext>
            </a:extLst>
          </p:cNvPr>
          <p:cNvSpPr txBox="1"/>
          <p:nvPr/>
        </p:nvSpPr>
        <p:spPr>
          <a:xfrm>
            <a:off x="390517" y="3330555"/>
            <a:ext cx="8428231" cy="1631216"/>
          </a:xfrm>
          <a:prstGeom prst="rect">
            <a:avLst/>
          </a:prstGeom>
          <a:solidFill>
            <a:schemeClr val="tx1"/>
          </a:solidFill>
        </p:spPr>
        <p:txBody>
          <a:bodyPr wrap="square">
            <a:spAutoFit/>
          </a:bodyPr>
          <a:lstStyle/>
          <a:p>
            <a:r>
              <a:rPr lang="en-US" sz="2000" b="1" noProof="1">
                <a:solidFill>
                  <a:srgbClr val="4EC9B0"/>
                </a:solidFill>
                <a:effectLst/>
                <a:latin typeface="Courier New" panose="02070309020205020404" pitchFamily="49" charset="0"/>
                <a:cs typeface="Courier New" panose="02070309020205020404" pitchFamily="49" charset="0"/>
              </a:rPr>
              <a:t>vec2</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rand</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569CD6"/>
                </a:solidFill>
                <a:effectLst/>
                <a:latin typeface="Courier New" panose="02070309020205020404" pitchFamily="49" charset="0"/>
                <a:cs typeface="Courier New" panose="02070309020205020404" pitchFamily="49" charset="0"/>
              </a:rPr>
              <a:t>float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9A9A9A"/>
                </a:solidFill>
                <a:effectLst/>
                <a:latin typeface="Courier New" panose="02070309020205020404" pitchFamily="49" charset="0"/>
                <a:cs typeface="Courier New" panose="02070309020205020404" pitchFamily="49" charset="0"/>
              </a:rPr>
              <a:t>co</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p>
          <a:p>
            <a:r>
              <a:rPr lang="en-US" sz="2000" b="1" noProof="1">
                <a:solidFill>
                  <a:srgbClr val="DADADA"/>
                </a:solidFill>
                <a:effectLst/>
                <a:latin typeface="Courier New" panose="02070309020205020404" pitchFamily="49" charset="0"/>
                <a:cs typeface="Courier New" panose="02070309020205020404" pitchFamily="49" charset="0"/>
              </a:rPr>
              <a:t>  vec2 tmp </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vec2</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sin</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co</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B5CEA8"/>
                </a:solidFill>
                <a:effectLst/>
                <a:latin typeface="Courier New" panose="02070309020205020404" pitchFamily="49" charset="0"/>
                <a:cs typeface="Courier New" panose="02070309020205020404" pitchFamily="49" charset="0"/>
              </a:rPr>
              <a:t>12.9898</a:t>
            </a:r>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a:p>
            <a:r>
              <a:rPr lang="en-US" sz="2000" b="1" noProof="1">
                <a:solidFill>
                  <a:srgbClr val="DCDCAA"/>
                </a:solidFill>
                <a:effectLst/>
                <a:latin typeface="Courier New" panose="02070309020205020404" pitchFamily="49" charset="0"/>
                <a:cs typeface="Courier New" panose="02070309020205020404" pitchFamily="49" charset="0"/>
              </a:rPr>
              <a:t>  sin</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co</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B5CEA8"/>
                </a:solidFill>
                <a:effectLst/>
                <a:latin typeface="Courier New" panose="02070309020205020404" pitchFamily="49" charset="0"/>
                <a:cs typeface="Courier New" panose="02070309020205020404" pitchFamily="49" charset="0"/>
              </a:rPr>
              <a:t>78.233</a:t>
            </a:r>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a:p>
            <a:r>
              <a:rPr lang="en-US" sz="2000" b="1" noProof="1">
                <a:solidFill>
                  <a:srgbClr val="D8A0DF"/>
                </a:solidFill>
                <a:effectLst/>
                <a:latin typeface="Courier New" panose="02070309020205020404" pitchFamily="49" charset="0"/>
                <a:cs typeface="Courier New" panose="02070309020205020404" pitchFamily="49" charset="0"/>
              </a:rPr>
              <a:t>  return</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fract</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tmp </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vec2</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B5CEA8"/>
                </a:solidFill>
                <a:effectLst/>
                <a:latin typeface="Courier New" panose="02070309020205020404" pitchFamily="49" charset="0"/>
                <a:cs typeface="Courier New" panose="02070309020205020404" pitchFamily="49" charset="0"/>
              </a:rPr>
              <a:t>43758.5453</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B5CEA8"/>
                </a:solidFill>
                <a:effectLst/>
                <a:latin typeface="Courier New" panose="02070309020205020404" pitchFamily="49" charset="0"/>
                <a:cs typeface="Courier New" panose="02070309020205020404" pitchFamily="49" charset="0"/>
              </a:rPr>
              <a:t>72649.2791</a:t>
            </a:r>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a:p>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Várias amostras por pixel</a:t>
            </a:r>
            <a:endParaRPr/>
          </a:p>
        </p:txBody>
      </p:sp>
      <p:sp>
        <p:nvSpPr>
          <p:cNvPr id="82" name="Google Shape;82;p1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lançar vários raios por pixel e depois fazer uma média.</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35</a:t>
            </a:fld>
            <a:endParaRPr/>
          </a:p>
        </p:txBody>
      </p:sp>
      <p:pic>
        <p:nvPicPr>
          <p:cNvPr id="84" name="Google Shape;84;p12"/>
          <p:cNvPicPr preferRelativeResize="0"/>
          <p:nvPr/>
        </p:nvPicPr>
        <p:blipFill>
          <a:blip r:embed="rId3">
            <a:alphaModFix/>
          </a:blip>
          <a:stretch>
            <a:fillRect/>
          </a:stretch>
        </p:blipFill>
        <p:spPr>
          <a:xfrm>
            <a:off x="2000713" y="1379313"/>
            <a:ext cx="5076825" cy="3495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Lançando vários raios</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36</a:t>
            </a:fld>
            <a:endParaRPr lang="en-BR"/>
          </a:p>
        </p:txBody>
      </p:sp>
      <p:sp>
        <p:nvSpPr>
          <p:cNvPr id="5" name="TextBox 4">
            <a:extLst>
              <a:ext uri="{FF2B5EF4-FFF2-40B4-BE49-F238E27FC236}">
                <a16:creationId xmlns:a16="http://schemas.microsoft.com/office/drawing/2014/main" id="{DEA2296D-0D4F-16F9-1D2F-E747A06E402D}"/>
              </a:ext>
            </a:extLst>
          </p:cNvPr>
          <p:cNvSpPr txBox="1"/>
          <p:nvPr/>
        </p:nvSpPr>
        <p:spPr>
          <a:xfrm>
            <a:off x="237506" y="709275"/>
            <a:ext cx="8743934" cy="4832092"/>
          </a:xfrm>
          <a:prstGeom prst="rect">
            <a:avLst/>
          </a:prstGeom>
          <a:solidFill>
            <a:schemeClr val="tx1"/>
          </a:solidFill>
        </p:spPr>
        <p:txBody>
          <a:bodyPr wrap="square">
            <a:spAutoFit/>
          </a:bodyPr>
          <a:lstStyle/>
          <a:p>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get_ray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vec2</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aspect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lower_left_corner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horizontal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vertical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lower_left_corner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horizontal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vertical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569CD6"/>
                </a:solidFill>
                <a:effectLst/>
                <a:latin typeface="Courier New" panose="02070309020205020404" pitchFamily="49" charset="0"/>
                <a:cs typeface="Courier New" panose="02070309020205020404" pitchFamily="49" charset="0"/>
              </a:rPr>
              <a:t>const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samples_per_pixel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void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mainImage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out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vec4</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fragColor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in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vec2</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fragCoord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uv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fragCoord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vec3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samples_per_pixel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delta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delta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get_ray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delta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samples_per_pixel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col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192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Antes e depois do Antialiasing</a:t>
            </a:r>
            <a:endParaRPr/>
          </a:p>
        </p:txBody>
      </p:sp>
      <p:sp>
        <p:nvSpPr>
          <p:cNvPr id="123" name="Google Shape;123;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37</a:t>
            </a:fld>
            <a:endParaRPr/>
          </a:p>
        </p:txBody>
      </p:sp>
      <p:pic>
        <p:nvPicPr>
          <p:cNvPr id="124" name="Google Shape;124;p17"/>
          <p:cNvPicPr preferRelativeResize="0"/>
          <p:nvPr/>
        </p:nvPicPr>
        <p:blipFill>
          <a:blip r:embed="rId3">
            <a:alphaModFix/>
          </a:blip>
          <a:stretch>
            <a:fillRect/>
          </a:stretch>
        </p:blipFill>
        <p:spPr>
          <a:xfrm>
            <a:off x="409913" y="1034250"/>
            <a:ext cx="8324176" cy="41815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Materiais difusos</a:t>
            </a:r>
            <a:endParaRPr/>
          </a:p>
        </p:txBody>
      </p:sp>
      <p:sp>
        <p:nvSpPr>
          <p:cNvPr id="131" name="Google Shape;131;p1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350">
                <a:latin typeface="Arial"/>
                <a:ea typeface="Arial"/>
                <a:cs typeface="Arial"/>
                <a:sym typeface="Arial"/>
              </a:rPr>
              <a:t>Objetos difusos que não emitem luz apenas assumem a cor do ambiente. A luz que reflete em uma superfície difusa tem sua direção com certa aleatoriedade. </a:t>
            </a:r>
            <a:endParaRPr sz="1700"/>
          </a:p>
        </p:txBody>
      </p:sp>
      <p:sp>
        <p:nvSpPr>
          <p:cNvPr id="132" name="Google Shape;132;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38</a:t>
            </a:fld>
            <a:endParaRPr/>
          </a:p>
        </p:txBody>
      </p:sp>
      <p:pic>
        <p:nvPicPr>
          <p:cNvPr id="133" name="Google Shape;133;p18"/>
          <p:cNvPicPr preferRelativeResize="0"/>
          <p:nvPr/>
        </p:nvPicPr>
        <p:blipFill>
          <a:blip r:embed="rId3">
            <a:alphaModFix/>
          </a:blip>
          <a:stretch>
            <a:fillRect/>
          </a:stretch>
        </p:blipFill>
        <p:spPr>
          <a:xfrm>
            <a:off x="1271925" y="2068401"/>
            <a:ext cx="6052703" cy="3266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Descobrindo onde refletir</a:t>
            </a:r>
            <a:endParaRPr/>
          </a:p>
        </p:txBody>
      </p:sp>
      <p:sp>
        <p:nvSpPr>
          <p:cNvPr id="140" name="Google Shape;140;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Imagine o volume de uma esfera do mesmo lado do ponto de intersecção do raio. Ache um ponto dentro dessa esfera e lance o novo raio de reflexão nessa direção.</a:t>
            </a:r>
            <a:endParaRPr/>
          </a:p>
        </p:txBody>
      </p:sp>
      <p:sp>
        <p:nvSpPr>
          <p:cNvPr id="141" name="Google Shape;141;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39</a:t>
            </a:fld>
            <a:endParaRPr/>
          </a:p>
        </p:txBody>
      </p:sp>
      <p:pic>
        <p:nvPicPr>
          <p:cNvPr id="142" name="Google Shape;142;p19"/>
          <p:cNvPicPr preferRelativeResize="0"/>
          <p:nvPr/>
        </p:nvPicPr>
        <p:blipFill>
          <a:blip r:embed="rId3">
            <a:alphaModFix/>
          </a:blip>
          <a:stretch>
            <a:fillRect/>
          </a:stretch>
        </p:blipFill>
        <p:spPr>
          <a:xfrm>
            <a:off x="2791658" y="1989500"/>
            <a:ext cx="3013225" cy="3469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Alguns Livros Interessantes</a:t>
            </a:r>
            <a:endParaRPr dirty="0"/>
          </a:p>
        </p:txBody>
      </p:sp>
      <p:sp>
        <p:nvSpPr>
          <p:cNvPr id="71" name="Google Shape;71;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a:t>
            </a:fld>
            <a:endParaRPr dirty="0"/>
          </a:p>
        </p:txBody>
      </p:sp>
      <p:pic>
        <p:nvPicPr>
          <p:cNvPr id="72" name="Google Shape;72;p11"/>
          <p:cNvPicPr preferRelativeResize="0"/>
          <p:nvPr/>
        </p:nvPicPr>
        <p:blipFill>
          <a:blip r:embed="rId3">
            <a:alphaModFix/>
          </a:blip>
          <a:stretch>
            <a:fillRect/>
          </a:stretch>
        </p:blipFill>
        <p:spPr>
          <a:xfrm>
            <a:off x="902852" y="838975"/>
            <a:ext cx="6679324" cy="45853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173" name="Google Shape;173;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Parece que tem algo estranho.</a:t>
            </a:r>
            <a:endParaRPr/>
          </a:p>
        </p:txBody>
      </p:sp>
      <p:sp>
        <p:nvSpPr>
          <p:cNvPr id="174" name="Google Shape;174;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40</a:t>
            </a:fld>
            <a:endParaRPr/>
          </a:p>
        </p:txBody>
      </p:sp>
      <p:sp>
        <p:nvSpPr>
          <p:cNvPr id="175" name="Google Shape;175;p23"/>
          <p:cNvSpPr txBox="1">
            <a:spLocks noGrp="1"/>
          </p:cNvSpPr>
          <p:nvPr>
            <p:ph type="body" idx="1"/>
          </p:nvPr>
        </p:nvSpPr>
        <p:spPr>
          <a:xfrm>
            <a:off x="390550" y="40955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Autor</a:t>
            </a:r>
            <a:endParaRPr/>
          </a:p>
        </p:txBody>
      </p:sp>
      <p:pic>
        <p:nvPicPr>
          <p:cNvPr id="176" name="Google Shape;176;p23"/>
          <p:cNvPicPr preferRelativeResize="0"/>
          <p:nvPr/>
        </p:nvPicPr>
        <p:blipFill>
          <a:blip r:embed="rId3">
            <a:alphaModFix/>
          </a:blip>
          <a:stretch>
            <a:fillRect/>
          </a:stretch>
        </p:blipFill>
        <p:spPr>
          <a:xfrm>
            <a:off x="390550" y="1785925"/>
            <a:ext cx="4105916" cy="2309578"/>
          </a:xfrm>
          <a:prstGeom prst="rect">
            <a:avLst/>
          </a:prstGeom>
          <a:noFill/>
          <a:ln>
            <a:noFill/>
          </a:ln>
        </p:spPr>
      </p:pic>
      <p:pic>
        <p:nvPicPr>
          <p:cNvPr id="177" name="Google Shape;177;p23"/>
          <p:cNvPicPr preferRelativeResize="0"/>
          <p:nvPr/>
        </p:nvPicPr>
        <p:blipFill>
          <a:blip r:embed="rId4">
            <a:alphaModFix/>
          </a:blip>
          <a:stretch>
            <a:fillRect/>
          </a:stretch>
        </p:blipFill>
        <p:spPr>
          <a:xfrm>
            <a:off x="5114926" y="379915"/>
            <a:ext cx="3301491" cy="1857089"/>
          </a:xfrm>
          <a:prstGeom prst="rect">
            <a:avLst/>
          </a:prstGeom>
          <a:noFill/>
          <a:ln>
            <a:noFill/>
          </a:ln>
        </p:spPr>
      </p:pic>
      <p:sp>
        <p:nvSpPr>
          <p:cNvPr id="178" name="Google Shape;178;p23"/>
          <p:cNvSpPr txBox="1">
            <a:spLocks noGrp="1"/>
          </p:cNvSpPr>
          <p:nvPr>
            <p:ph type="body" idx="1"/>
          </p:nvPr>
        </p:nvSpPr>
        <p:spPr>
          <a:xfrm>
            <a:off x="4712772" y="4568451"/>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Professor</a:t>
            </a:r>
            <a:endParaRPr/>
          </a:p>
        </p:txBody>
      </p:sp>
      <p:sp>
        <p:nvSpPr>
          <p:cNvPr id="179" name="Google Shape;179;p23"/>
          <p:cNvSpPr txBox="1"/>
          <p:nvPr/>
        </p:nvSpPr>
        <p:spPr>
          <a:xfrm>
            <a:off x="695100" y="4841683"/>
            <a:ext cx="7753800" cy="1047179"/>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BR" sz="1350" b="1">
                <a:solidFill>
                  <a:srgbClr val="FF0000"/>
                </a:solidFill>
                <a:latin typeface="Verdana"/>
                <a:ea typeface="Verdana"/>
                <a:cs typeface="Verdana"/>
                <a:sym typeface="Verdana"/>
              </a:rPr>
              <a:t>Shadow Acne - Os raios intersectam diretamente com a própria geometria.</a:t>
            </a:r>
            <a:endParaRPr sz="1350" b="1">
              <a:solidFill>
                <a:srgbClr val="FF0000"/>
              </a:solidFill>
              <a:latin typeface="Verdana"/>
              <a:ea typeface="Verdana"/>
              <a:cs typeface="Verdana"/>
              <a:sym typeface="Verdana"/>
            </a:endParaRPr>
          </a:p>
          <a:p>
            <a:pPr marL="0" lvl="0" indent="0" algn="just" rtl="0">
              <a:lnSpc>
                <a:spcPct val="115000"/>
              </a:lnSpc>
              <a:spcBef>
                <a:spcPts val="1000"/>
              </a:spcBef>
              <a:spcAft>
                <a:spcPts val="1000"/>
              </a:spcAft>
              <a:buNone/>
            </a:pPr>
            <a:r>
              <a:rPr lang="en-BR" sz="1350" b="1">
                <a:solidFill>
                  <a:srgbClr val="FF0000"/>
                </a:solidFill>
                <a:latin typeface="Verdana"/>
                <a:ea typeface="Verdana"/>
                <a:cs typeface="Verdana"/>
                <a:sym typeface="Verdana"/>
              </a:rPr>
              <a:t>ou seja, um 𝑡=0.0001 de inicio de raio resolve! </a:t>
            </a:r>
            <a:endParaRPr sz="1350" b="1">
              <a:solidFill>
                <a:srgbClr val="FF0000"/>
              </a:solidFill>
              <a:latin typeface="Verdana"/>
              <a:ea typeface="Verdana"/>
              <a:cs typeface="Verdana"/>
              <a:sym typeface="Verdana"/>
            </a:endParaRPr>
          </a:p>
        </p:txBody>
      </p:sp>
      <p:sp>
        <p:nvSpPr>
          <p:cNvPr id="3" name="TextBox 2">
            <a:extLst>
              <a:ext uri="{FF2B5EF4-FFF2-40B4-BE49-F238E27FC236}">
                <a16:creationId xmlns:a16="http://schemas.microsoft.com/office/drawing/2014/main" id="{47EA7A2D-408F-57F1-048A-DA75DDEC5C09}"/>
              </a:ext>
            </a:extLst>
          </p:cNvPr>
          <p:cNvSpPr txBox="1"/>
          <p:nvPr/>
        </p:nvSpPr>
        <p:spPr>
          <a:xfrm>
            <a:off x="6592133" y="2324910"/>
            <a:ext cx="814507" cy="307777"/>
          </a:xfrm>
          <a:prstGeom prst="rect">
            <a:avLst/>
          </a:prstGeom>
          <a:noFill/>
        </p:spPr>
        <p:txBody>
          <a:bodyPr wrap="square">
            <a:spAutoFit/>
          </a:bodyPr>
          <a:lstStyle/>
          <a:p>
            <a:r>
              <a:rPr lang="en-BR"/>
              <a:t>ou</a:t>
            </a:r>
            <a:endParaRPr lang="pt-BR"/>
          </a:p>
        </p:txBody>
      </p:sp>
      <p:pic>
        <p:nvPicPr>
          <p:cNvPr id="4" name="Picture 4">
            <a:extLst>
              <a:ext uri="{FF2B5EF4-FFF2-40B4-BE49-F238E27FC236}">
                <a16:creationId xmlns:a16="http://schemas.microsoft.com/office/drawing/2014/main" id="{37792565-E39E-8521-04FA-3353FC6F3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497" y="2737771"/>
            <a:ext cx="3301491" cy="1857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9E052-9F72-9DDD-2736-204D6756E220}"/>
              </a:ext>
            </a:extLst>
          </p:cNvPr>
          <p:cNvSpPr>
            <a:spLocks noGrp="1"/>
          </p:cNvSpPr>
          <p:nvPr>
            <p:ph type="title"/>
          </p:nvPr>
        </p:nvSpPr>
        <p:spPr/>
        <p:txBody>
          <a:bodyPr/>
          <a:lstStyle/>
          <a:p>
            <a:r>
              <a:rPr lang="pt-BR"/>
              <a:t>Geração de Números aleatórios para raios</a:t>
            </a:r>
          </a:p>
        </p:txBody>
      </p:sp>
      <p:sp>
        <p:nvSpPr>
          <p:cNvPr id="3" name="Text Placeholder 2">
            <a:extLst>
              <a:ext uri="{FF2B5EF4-FFF2-40B4-BE49-F238E27FC236}">
                <a16:creationId xmlns:a16="http://schemas.microsoft.com/office/drawing/2014/main" id="{DCC39AA3-CE89-467E-E162-8C264C619B92}"/>
              </a:ext>
            </a:extLst>
          </p:cNvPr>
          <p:cNvSpPr>
            <a:spLocks noGrp="1"/>
          </p:cNvSpPr>
          <p:nvPr>
            <p:ph type="body" idx="1"/>
          </p:nvPr>
        </p:nvSpPr>
        <p:spPr>
          <a:xfrm>
            <a:off x="243840" y="838985"/>
            <a:ext cx="8727440" cy="4496159"/>
          </a:xfrm>
        </p:spPr>
        <p:txBody>
          <a:bodyPr/>
          <a:lstStyle/>
          <a:p>
            <a:r>
              <a:rPr lang="pt-BR"/>
              <a:t>Geração de números aleatórios em GPU é complicado. Se for para gerar múltiplos raios mais complicado ainda . A proposta de </a:t>
            </a:r>
            <a:r>
              <a:rPr lang="pt-BR" err="1"/>
              <a:t>nimitz</a:t>
            </a:r>
            <a:r>
              <a:rPr lang="pt-BR"/>
              <a:t>  é bem interessante: </a:t>
            </a:r>
            <a:r>
              <a:rPr lang="pt-BR">
                <a:hlinkClick r:id="rId2"/>
              </a:rPr>
              <a:t>https://www.shadertoy.com/view/Xt3cDn</a:t>
            </a:r>
            <a:r>
              <a:rPr lang="pt-BR"/>
              <a:t> </a:t>
            </a:r>
          </a:p>
          <a:p>
            <a:endParaRPr lang="pt-BR"/>
          </a:p>
          <a:p>
            <a:endParaRPr lang="pt-BR"/>
          </a:p>
        </p:txBody>
      </p:sp>
      <p:sp>
        <p:nvSpPr>
          <p:cNvPr id="4" name="Slide Number Placeholder 3">
            <a:extLst>
              <a:ext uri="{FF2B5EF4-FFF2-40B4-BE49-F238E27FC236}">
                <a16:creationId xmlns:a16="http://schemas.microsoft.com/office/drawing/2014/main" id="{2064C5F7-E751-5427-A0C5-2C545249551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41</a:t>
            </a:fld>
            <a:endParaRPr lang="en-BR"/>
          </a:p>
        </p:txBody>
      </p:sp>
      <p:pic>
        <p:nvPicPr>
          <p:cNvPr id="1026" name="Picture 2">
            <a:extLst>
              <a:ext uri="{FF2B5EF4-FFF2-40B4-BE49-F238E27FC236}">
                <a16:creationId xmlns:a16="http://schemas.microsoft.com/office/drawing/2014/main" id="{889EE96D-47FD-330B-B500-12DB0CE2F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3952" y="2407920"/>
            <a:ext cx="5576096" cy="31365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99492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Lançando vários raios refletidos</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42</a:t>
            </a:fld>
            <a:endParaRPr lang="en-BR"/>
          </a:p>
        </p:txBody>
      </p:sp>
      <p:sp>
        <p:nvSpPr>
          <p:cNvPr id="5" name="TextBox 4">
            <a:extLst>
              <a:ext uri="{FF2B5EF4-FFF2-40B4-BE49-F238E27FC236}">
                <a16:creationId xmlns:a16="http://schemas.microsoft.com/office/drawing/2014/main" id="{DEA2296D-0D4F-16F9-1D2F-E747A06E402D}"/>
              </a:ext>
            </a:extLst>
          </p:cNvPr>
          <p:cNvSpPr txBox="1"/>
          <p:nvPr/>
        </p:nvSpPr>
        <p:spPr>
          <a:xfrm>
            <a:off x="237506" y="709275"/>
            <a:ext cx="8743934" cy="4185761"/>
          </a:xfrm>
          <a:prstGeom prst="rect">
            <a:avLst/>
          </a:prstGeom>
          <a:solidFill>
            <a:schemeClr val="tx1"/>
          </a:solidFill>
        </p:spPr>
        <p:txBody>
          <a:bodyPr wrap="square">
            <a:spAutoFit/>
          </a:bodyPr>
          <a:lstStyle/>
          <a:p>
            <a:r>
              <a:rPr lang="en-US" b="1" noProof="1">
                <a:solidFill>
                  <a:srgbClr val="DADADA"/>
                </a:solidFill>
                <a:effectLst/>
                <a:latin typeface="Courier New" panose="02070309020205020404" pitchFamily="49" charset="0"/>
                <a:cs typeface="Courier New" panose="02070309020205020404" pitchFamily="49" charset="0"/>
              </a:rPr>
              <a:t>vec3 frand</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vec3 rand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4EC9B0"/>
                </a:solidFill>
                <a:effectLst/>
                <a:latin typeface="Courier New" panose="02070309020205020404" pitchFamily="49" charset="0"/>
                <a:cs typeface="Courier New" panose="02070309020205020404" pitchFamily="49" charset="0"/>
              </a:rPr>
              <a:t>vec2</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r>
              <a:rPr lang="en-US" b="1" noProof="1">
                <a:solidFill>
                  <a:srgbClr val="DADADA"/>
                </a:solidFill>
                <a:effectLst/>
                <a:latin typeface="Courier New" panose="02070309020205020404" pitchFamily="49" charset="0"/>
                <a:cs typeface="Courier New" panose="02070309020205020404" pitchFamily="49" charset="0"/>
              </a:rPr>
              <a:t>  vec3 rand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195.1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371.2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508.3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573.9</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736.4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914.5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fract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r>
              <a:rPr lang="en-US" b="1" noProof="1">
                <a:solidFill>
                  <a:srgbClr val="DADADA"/>
                </a:solidFill>
                <a:effectLst/>
                <a:latin typeface="Courier New" panose="02070309020205020404" pitchFamily="49" charset="0"/>
                <a:cs typeface="Courier New" panose="02070309020205020404" pitchFamily="49" charset="0"/>
              </a:rPr>
              <a:t>  rand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759.7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3.83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41.1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65.7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621.9</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1.57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33.1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45.3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557.2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2.34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3312578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Guardando o número aleatório</a:t>
            </a:r>
            <a:endParaRPr/>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43</a:t>
            </a:fld>
            <a:endParaRPr/>
          </a:p>
        </p:txBody>
      </p:sp>
      <p:sp>
        <p:nvSpPr>
          <p:cNvPr id="3" name="TextBox 2">
            <a:extLst>
              <a:ext uri="{FF2B5EF4-FFF2-40B4-BE49-F238E27FC236}">
                <a16:creationId xmlns:a16="http://schemas.microsoft.com/office/drawing/2014/main" id="{C0EC8519-9F92-1BB1-9041-D1E8560C6842}"/>
              </a:ext>
            </a:extLst>
          </p:cNvPr>
          <p:cNvSpPr txBox="1"/>
          <p:nvPr/>
        </p:nvSpPr>
        <p:spPr>
          <a:xfrm>
            <a:off x="365860" y="864903"/>
            <a:ext cx="8073374" cy="3108543"/>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const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samples_per_pixel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void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mainImage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out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vec4</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fragColor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in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vec2</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fragCoord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uv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fragCoord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samples_per_pixel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frand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fragCoord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delta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delta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get_ray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delta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samples_per_pixel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col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7118236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Funções Recursivas (CPU)</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44</a:t>
            </a:fld>
            <a:endParaRPr lang="en-BR"/>
          </a:p>
        </p:txBody>
      </p:sp>
      <p:pic>
        <p:nvPicPr>
          <p:cNvPr id="3" name="Picture 2">
            <a:extLst>
              <a:ext uri="{FF2B5EF4-FFF2-40B4-BE49-F238E27FC236}">
                <a16:creationId xmlns:a16="http://schemas.microsoft.com/office/drawing/2014/main" id="{95A8C3AC-B812-5916-172E-546263251A3A}"/>
              </a:ext>
            </a:extLst>
          </p:cNvPr>
          <p:cNvPicPr>
            <a:picLocks noChangeAspect="1"/>
          </p:cNvPicPr>
          <p:nvPr/>
        </p:nvPicPr>
        <p:blipFill>
          <a:blip r:embed="rId3"/>
          <a:stretch>
            <a:fillRect/>
          </a:stretch>
        </p:blipFill>
        <p:spPr>
          <a:xfrm>
            <a:off x="237506" y="1140327"/>
            <a:ext cx="8211826" cy="3434345"/>
          </a:xfrm>
          <a:prstGeom prst="rect">
            <a:avLst/>
          </a:prstGeom>
        </p:spPr>
      </p:pic>
      <p:sp>
        <p:nvSpPr>
          <p:cNvPr id="7" name="TextBox 6">
            <a:extLst>
              <a:ext uri="{FF2B5EF4-FFF2-40B4-BE49-F238E27FC236}">
                <a16:creationId xmlns:a16="http://schemas.microsoft.com/office/drawing/2014/main" id="{2A226403-7227-5BEF-FF96-1CD6410E2E6A}"/>
              </a:ext>
            </a:extLst>
          </p:cNvPr>
          <p:cNvSpPr txBox="1"/>
          <p:nvPr/>
        </p:nvSpPr>
        <p:spPr>
          <a:xfrm>
            <a:off x="5430520" y="4777567"/>
            <a:ext cx="3418840" cy="307777"/>
          </a:xfrm>
          <a:prstGeom prst="rect">
            <a:avLst/>
          </a:prstGeom>
          <a:noFill/>
        </p:spPr>
        <p:txBody>
          <a:bodyPr wrap="square">
            <a:spAutoFit/>
          </a:bodyPr>
          <a:lstStyle/>
          <a:p>
            <a:r>
              <a:rPr lang="pt-BR"/>
              <a:t>do livro: </a:t>
            </a:r>
            <a:r>
              <a:rPr lang="pt-BR" err="1"/>
              <a:t>RayTracingInOneWeekend</a:t>
            </a:r>
            <a:endParaRPr lang="pt-BR"/>
          </a:p>
        </p:txBody>
      </p:sp>
    </p:spTree>
    <p:extLst>
      <p:ext uri="{BB962C8B-B14F-4D97-AF65-F5344CB8AC3E}">
        <p14:creationId xmlns:p14="http://schemas.microsoft.com/office/powerpoint/2010/main" val="28419921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Funções Recursivas (GPU)</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45</a:t>
            </a:fld>
            <a:endParaRPr lang="en-BR"/>
          </a:p>
        </p:txBody>
      </p:sp>
      <p:sp>
        <p:nvSpPr>
          <p:cNvPr id="5" name="TextBox 4">
            <a:extLst>
              <a:ext uri="{FF2B5EF4-FFF2-40B4-BE49-F238E27FC236}">
                <a16:creationId xmlns:a16="http://schemas.microsoft.com/office/drawing/2014/main" id="{DEA2296D-0D4F-16F9-1D2F-E747A06E402D}"/>
              </a:ext>
            </a:extLst>
          </p:cNvPr>
          <p:cNvSpPr txBox="1"/>
          <p:nvPr/>
        </p:nvSpPr>
        <p:spPr>
          <a:xfrm>
            <a:off x="237506" y="764619"/>
            <a:ext cx="8073374" cy="4185761"/>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const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max_depth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hit_record rec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raio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max_depth</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hitable_list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raio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target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normal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raio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target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else</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unit_direction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unit_direction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col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col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28425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Shadow Acne (10 amostras)</a:t>
            </a:r>
            <a:endParaRPr/>
          </a:p>
        </p:txBody>
      </p:sp>
      <p:sp>
        <p:nvSpPr>
          <p:cNvPr id="186" name="Google Shape;186;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46</a:t>
            </a:fld>
            <a:endParaRPr/>
          </a:p>
        </p:txBody>
      </p:sp>
      <p:pic>
        <p:nvPicPr>
          <p:cNvPr id="3" name="Picture 2">
            <a:extLst>
              <a:ext uri="{FF2B5EF4-FFF2-40B4-BE49-F238E27FC236}">
                <a16:creationId xmlns:a16="http://schemas.microsoft.com/office/drawing/2014/main" id="{284C4C80-2C2C-EFAD-667D-43033A3FD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50" y="669866"/>
            <a:ext cx="8274922" cy="465464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Shadow Acne (100 amostras)</a:t>
            </a:r>
            <a:endParaRPr/>
          </a:p>
        </p:txBody>
      </p:sp>
      <p:sp>
        <p:nvSpPr>
          <p:cNvPr id="186" name="Google Shape;186;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47</a:t>
            </a:fld>
            <a:endParaRPr/>
          </a:p>
        </p:txBody>
      </p:sp>
      <p:pic>
        <p:nvPicPr>
          <p:cNvPr id="7174" name="Picture 6">
            <a:extLst>
              <a:ext uri="{FF2B5EF4-FFF2-40B4-BE49-F238E27FC236}">
                <a16:creationId xmlns:a16="http://schemas.microsoft.com/office/drawing/2014/main" id="{552760FC-4AB0-2BB9-E19D-A8B9FB83A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50" y="669867"/>
            <a:ext cx="8274922" cy="4654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1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Imagem corrigida pelo Gamma</a:t>
            </a:r>
            <a:endParaRPr/>
          </a:p>
        </p:txBody>
      </p:sp>
      <p:sp>
        <p:nvSpPr>
          <p:cNvPr id="2" name="Text Placeholder 1">
            <a:extLst>
              <a:ext uri="{FF2B5EF4-FFF2-40B4-BE49-F238E27FC236}">
                <a16:creationId xmlns:a16="http://schemas.microsoft.com/office/drawing/2014/main" id="{79705754-7C2D-ECC2-89B3-E95A2C33EA3B}"/>
              </a:ext>
            </a:extLst>
          </p:cNvPr>
          <p:cNvSpPr>
            <a:spLocks noGrp="1"/>
          </p:cNvSpPr>
          <p:nvPr>
            <p:ph type="body" idx="1"/>
          </p:nvPr>
        </p:nvSpPr>
        <p:spPr/>
        <p:txBody>
          <a:bodyPr/>
          <a:lstStyle/>
          <a:p>
            <a:r>
              <a:rPr lang="pt-BR"/>
              <a:t>Vamos usar um </a:t>
            </a:r>
            <a:r>
              <a:rPr lang="pt-BR" err="1"/>
              <a:t>gamma</a:t>
            </a:r>
            <a:r>
              <a:rPr lang="pt-BR"/>
              <a:t> = 2.0</a:t>
            </a:r>
          </a:p>
          <a:p>
            <a:r>
              <a:rPr lang="pt-BR"/>
              <a:t>Ou seja, vamos elevar o valor das cores em 1/</a:t>
            </a:r>
            <a:r>
              <a:rPr lang="pt-BR" err="1"/>
              <a:t>gamma</a:t>
            </a:r>
            <a:r>
              <a:rPr lang="pt-BR"/>
              <a:t>.</a:t>
            </a:r>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48</a:t>
            </a:fld>
            <a:endParaRPr/>
          </a:p>
        </p:txBody>
      </p:sp>
      <p:sp>
        <p:nvSpPr>
          <p:cNvPr id="3" name="TextBox 2">
            <a:extLst>
              <a:ext uri="{FF2B5EF4-FFF2-40B4-BE49-F238E27FC236}">
                <a16:creationId xmlns:a16="http://schemas.microsoft.com/office/drawing/2014/main" id="{C0EC8519-9F92-1BB1-9041-D1E8560C6842}"/>
              </a:ext>
            </a:extLst>
          </p:cNvPr>
          <p:cNvSpPr txBox="1"/>
          <p:nvPr/>
        </p:nvSpPr>
        <p:spPr>
          <a:xfrm>
            <a:off x="325220" y="1891063"/>
            <a:ext cx="8073374" cy="3539430"/>
          </a:xfrm>
          <a:prstGeom prst="rect">
            <a:avLst/>
          </a:prstGeom>
          <a:solidFill>
            <a:schemeClr val="tx1"/>
          </a:solidFill>
        </p:spPr>
        <p:txBody>
          <a:bodyPr wrap="square">
            <a:spAutoFit/>
          </a:bodyPr>
          <a:lstStyle/>
          <a:p>
            <a:r>
              <a:rPr lang="en-US" b="1">
                <a:solidFill>
                  <a:srgbClr val="569CD6"/>
                </a:solidFill>
                <a:effectLst/>
                <a:latin typeface="Courier New" panose="02070309020205020404" pitchFamily="49" charset="0"/>
                <a:cs typeface="Courier New" panose="02070309020205020404" pitchFamily="49" charset="0"/>
              </a:rPr>
              <a:t>const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569CD6"/>
                </a:solidFill>
                <a:effectLst/>
                <a:latin typeface="Courier New" panose="02070309020205020404" pitchFamily="49" charset="0"/>
                <a:cs typeface="Courier New" panose="02070309020205020404" pitchFamily="49" charset="0"/>
              </a:rPr>
              <a:t>float</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ADADA"/>
                </a:solidFill>
                <a:effectLst/>
                <a:latin typeface="Courier New" panose="02070309020205020404" pitchFamily="49" charset="0"/>
                <a:cs typeface="Courier New" panose="02070309020205020404" pitchFamily="49" charset="0"/>
              </a:rPr>
              <a:t>samples_per_pixel</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5CEA8"/>
                </a:solidFill>
                <a:effectLst/>
                <a:latin typeface="Courier New" panose="02070309020205020404" pitchFamily="49" charset="0"/>
                <a:cs typeface="Courier New" panose="02070309020205020404" pitchFamily="49" charset="0"/>
              </a:rPr>
              <a:t>100.0</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569CD6"/>
                </a:solidFill>
                <a:effectLst/>
                <a:latin typeface="Courier New" panose="02070309020205020404" pitchFamily="49" charset="0"/>
                <a:cs typeface="Courier New" panose="02070309020205020404" pitchFamily="49" charset="0"/>
              </a:rPr>
              <a:t>void</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CDCAA"/>
                </a:solidFill>
                <a:effectLst/>
                <a:latin typeface="Courier New" panose="02070309020205020404" pitchFamily="49" charset="0"/>
                <a:cs typeface="Courier New" panose="02070309020205020404" pitchFamily="49" charset="0"/>
              </a:rPr>
              <a:t>mainImage</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4EC9B0"/>
                </a:solidFill>
                <a:effectLst/>
                <a:latin typeface="Courier New" panose="02070309020205020404" pitchFamily="49" charset="0"/>
                <a:cs typeface="Courier New" panose="02070309020205020404" pitchFamily="49" charset="0"/>
              </a:rPr>
              <a:t>out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4EC9B0"/>
                </a:solidFill>
                <a:effectLst/>
                <a:latin typeface="Courier New" panose="02070309020205020404" pitchFamily="49" charset="0"/>
                <a:cs typeface="Courier New" panose="02070309020205020404" pitchFamily="49" charset="0"/>
              </a:rPr>
              <a:t>vec4</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9A9A9A"/>
                </a:solidFill>
                <a:effectLst/>
                <a:latin typeface="Courier New" panose="02070309020205020404" pitchFamily="49" charset="0"/>
                <a:cs typeface="Courier New" panose="02070309020205020404" pitchFamily="49" charset="0"/>
              </a:rPr>
              <a:t>fragColor</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4EC9B0"/>
                </a:solidFill>
                <a:effectLst/>
                <a:latin typeface="Courier New" panose="02070309020205020404" pitchFamily="49" charset="0"/>
                <a:cs typeface="Courier New" panose="02070309020205020404" pitchFamily="49" charset="0"/>
              </a:rPr>
              <a:t>in</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4EC9B0"/>
                </a:solidFill>
                <a:effectLst/>
                <a:latin typeface="Courier New" panose="02070309020205020404" pitchFamily="49" charset="0"/>
                <a:cs typeface="Courier New" panose="02070309020205020404" pitchFamily="49" charset="0"/>
              </a:rPr>
              <a:t>vec2</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9A9A9A"/>
                </a:solidFill>
                <a:effectLst/>
                <a:latin typeface="Courier New" panose="02070309020205020404" pitchFamily="49" charset="0"/>
                <a:cs typeface="Courier New" panose="02070309020205020404" pitchFamily="49" charset="0"/>
              </a:rPr>
              <a:t>fragCoord</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vec2 </a:t>
            </a:r>
            <a:r>
              <a:rPr lang="en-US" b="1" err="1">
                <a:solidFill>
                  <a:srgbClr val="DADADA"/>
                </a:solidFill>
                <a:effectLst/>
                <a:latin typeface="Courier New" panose="02070309020205020404" pitchFamily="49" charset="0"/>
                <a:cs typeface="Courier New" panose="02070309020205020404" pitchFamily="49" charset="0"/>
              </a:rPr>
              <a:t>uv</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ADADA"/>
                </a:solidFill>
                <a:effectLst/>
                <a:latin typeface="Courier New" panose="02070309020205020404" pitchFamily="49" charset="0"/>
                <a:cs typeface="Courier New" panose="02070309020205020404" pitchFamily="49" charset="0"/>
              </a:rPr>
              <a:t>fragCoord</a:t>
            </a:r>
            <a:r>
              <a:rPr lang="en-US" b="1">
                <a:solidFill>
                  <a:srgbClr val="B4B4B4"/>
                </a:solidFill>
                <a:effectLst/>
                <a:latin typeface="Courier New" panose="02070309020205020404" pitchFamily="49" charset="0"/>
                <a:cs typeface="Courier New" panose="02070309020205020404" pitchFamily="49" charset="0"/>
              </a:rPr>
              <a:t>/</a:t>
            </a:r>
            <a:r>
              <a:rPr lang="en-US" b="1" err="1">
                <a:solidFill>
                  <a:srgbClr val="9CDCFE"/>
                </a:solidFill>
                <a:effectLst/>
                <a:latin typeface="Courier New" panose="02070309020205020404" pitchFamily="49" charset="0"/>
                <a:cs typeface="Courier New" panose="02070309020205020404" pitchFamily="49" charset="0"/>
              </a:rPr>
              <a:t>iResolution</a:t>
            </a:r>
            <a:r>
              <a:rPr lang="en-US" b="1" err="1">
                <a:solidFill>
                  <a:srgbClr val="B4B4B4"/>
                </a:solidFill>
                <a:effectLst/>
                <a:latin typeface="Courier New" panose="02070309020205020404" pitchFamily="49" charset="0"/>
                <a:cs typeface="Courier New" panose="02070309020205020404" pitchFamily="49" charset="0"/>
              </a:rPr>
              <a:t>.</a:t>
            </a:r>
            <a:r>
              <a:rPr lang="en-US" b="1" err="1">
                <a:solidFill>
                  <a:srgbClr val="DADADA"/>
                </a:solidFill>
                <a:effectLst/>
                <a:latin typeface="Courier New" panose="02070309020205020404" pitchFamily="49" charset="0"/>
                <a:cs typeface="Courier New" panose="02070309020205020404" pitchFamily="49" charset="0"/>
              </a:rPr>
              <a:t>xy</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vec3 col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vec3</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B5CEA8"/>
                </a:solidFill>
                <a:effectLst/>
                <a:latin typeface="Courier New" panose="02070309020205020404" pitchFamily="49" charset="0"/>
                <a:cs typeface="Courier New" panose="02070309020205020404" pitchFamily="49" charset="0"/>
              </a:rPr>
              <a:t>0.0</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8A0DF"/>
                </a:solidFill>
                <a:effectLst/>
                <a:latin typeface="Courier New" panose="02070309020205020404" pitchFamily="49" charset="0"/>
                <a:cs typeface="Courier New" panose="02070309020205020404" pitchFamily="49" charset="0"/>
              </a:rPr>
              <a:t>  for</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569CD6"/>
                </a:solidFill>
                <a:effectLst/>
                <a:latin typeface="Courier New" panose="02070309020205020404" pitchFamily="49" charset="0"/>
                <a:cs typeface="Courier New" panose="02070309020205020404" pitchFamily="49" charset="0"/>
              </a:rPr>
              <a:t>float</a:t>
            </a:r>
            <a:r>
              <a:rPr lang="en-US" b="1">
                <a:solidFill>
                  <a:srgbClr val="DADADA"/>
                </a:solidFill>
                <a:effectLst/>
                <a:latin typeface="Courier New" panose="02070309020205020404" pitchFamily="49" charset="0"/>
                <a:cs typeface="Courier New" panose="02070309020205020404" pitchFamily="49" charset="0"/>
              </a:rPr>
              <a:t> s</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B5CEA8"/>
                </a:solidFill>
                <a:effectLst/>
                <a:latin typeface="Courier New" panose="02070309020205020404" pitchFamily="49" charset="0"/>
                <a:cs typeface="Courier New" panose="02070309020205020404" pitchFamily="49" charset="0"/>
              </a:rPr>
              <a:t>0.0</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s</a:t>
            </a:r>
            <a:r>
              <a:rPr lang="en-US" b="1">
                <a:solidFill>
                  <a:srgbClr val="B4B4B4"/>
                </a:solidFill>
                <a:effectLst/>
                <a:latin typeface="Courier New" panose="02070309020205020404" pitchFamily="49" charset="0"/>
                <a:cs typeface="Courier New" panose="02070309020205020404" pitchFamily="49" charset="0"/>
              </a:rPr>
              <a:t>&lt;</a:t>
            </a:r>
            <a:r>
              <a:rPr lang="en-US" b="1" err="1">
                <a:solidFill>
                  <a:srgbClr val="DADADA"/>
                </a:solidFill>
                <a:effectLst/>
                <a:latin typeface="Courier New" panose="02070309020205020404" pitchFamily="49" charset="0"/>
                <a:cs typeface="Courier New" panose="02070309020205020404" pitchFamily="49" charset="0"/>
              </a:rPr>
              <a:t>samples_per_pixel</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s</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ADADA"/>
                </a:solidFill>
                <a:effectLst/>
                <a:latin typeface="Courier New" panose="02070309020205020404" pitchFamily="49" charset="0"/>
                <a:cs typeface="Courier New" panose="02070309020205020404" pitchFamily="49" charset="0"/>
              </a:rPr>
              <a:t>frand</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vec3</a:t>
            </a:r>
            <a:r>
              <a:rPr lang="en-US" b="1">
                <a:solidFill>
                  <a:srgbClr val="B4B4B4"/>
                </a:solidFill>
                <a:effectLst/>
                <a:latin typeface="Courier New" panose="02070309020205020404" pitchFamily="49" charset="0"/>
                <a:cs typeface="Courier New" panose="02070309020205020404" pitchFamily="49" charset="0"/>
              </a:rPr>
              <a:t>(</a:t>
            </a:r>
            <a:r>
              <a:rPr lang="en-US" b="1" err="1">
                <a:solidFill>
                  <a:srgbClr val="9CDCFE"/>
                </a:solidFill>
                <a:effectLst/>
                <a:latin typeface="Courier New" panose="02070309020205020404" pitchFamily="49" charset="0"/>
                <a:cs typeface="Courier New" panose="02070309020205020404" pitchFamily="49" charset="0"/>
              </a:rPr>
              <a:t>fragCoord</a:t>
            </a:r>
            <a:r>
              <a:rPr lang="en-US" b="1" err="1">
                <a:solidFill>
                  <a:srgbClr val="B4B4B4"/>
                </a:solidFill>
                <a:effectLst/>
                <a:latin typeface="Courier New" panose="02070309020205020404" pitchFamily="49" charset="0"/>
                <a:cs typeface="Courier New" panose="02070309020205020404" pitchFamily="49" charset="0"/>
              </a:rPr>
              <a:t>.</a:t>
            </a:r>
            <a:r>
              <a:rPr lang="en-US" b="1" err="1">
                <a:solidFill>
                  <a:srgbClr val="DADADA"/>
                </a:solidFill>
                <a:effectLst/>
                <a:latin typeface="Courier New" panose="02070309020205020404" pitchFamily="49" charset="0"/>
                <a:cs typeface="Courier New" panose="02070309020205020404" pitchFamily="49" charset="0"/>
              </a:rPr>
              <a:t>xy</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s</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vec2 delta</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delta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rand2</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9CDCFE"/>
                </a:solidFill>
                <a:effectLst/>
                <a:latin typeface="Courier New" panose="02070309020205020404" pitchFamily="49" charset="0"/>
                <a:cs typeface="Courier New" panose="02070309020205020404" pitchFamily="49" charset="0"/>
              </a:rPr>
              <a:t>iResolution</a:t>
            </a:r>
            <a:r>
              <a:rPr lang="en-US" b="1" err="1">
                <a:solidFill>
                  <a:srgbClr val="B4B4B4"/>
                </a:solidFill>
                <a:effectLst/>
                <a:latin typeface="Courier New" panose="02070309020205020404" pitchFamily="49" charset="0"/>
                <a:cs typeface="Courier New" panose="02070309020205020404" pitchFamily="49" charset="0"/>
              </a:rPr>
              <a:t>.</a:t>
            </a:r>
            <a:r>
              <a:rPr lang="en-US" b="1" err="1">
                <a:solidFill>
                  <a:srgbClr val="DADADA"/>
                </a:solidFill>
                <a:effectLst/>
                <a:latin typeface="Courier New" panose="02070309020205020404" pitchFamily="49" charset="0"/>
                <a:cs typeface="Courier New" panose="02070309020205020404" pitchFamily="49" charset="0"/>
              </a:rPr>
              <a:t>xy</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Ray r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CDCAA"/>
                </a:solidFill>
                <a:effectLst/>
                <a:latin typeface="Courier New" panose="02070309020205020404" pitchFamily="49" charset="0"/>
                <a:cs typeface="Courier New" panose="02070309020205020404" pitchFamily="49" charset="0"/>
              </a:rPr>
              <a:t>get_ray</a:t>
            </a:r>
            <a:r>
              <a:rPr lang="en-US" b="1">
                <a:solidFill>
                  <a:srgbClr val="B4B4B4"/>
                </a:solidFill>
                <a:effectLst/>
                <a:latin typeface="Courier New" panose="02070309020205020404" pitchFamily="49" charset="0"/>
                <a:cs typeface="Courier New" panose="02070309020205020404" pitchFamily="49" charset="0"/>
              </a:rPr>
              <a:t>(</a:t>
            </a:r>
            <a:r>
              <a:rPr lang="en-US" b="1" err="1">
                <a:solidFill>
                  <a:srgbClr val="DADADA"/>
                </a:solidFill>
                <a:effectLst/>
                <a:latin typeface="Courier New" panose="02070309020205020404" pitchFamily="49" charset="0"/>
                <a:cs typeface="Courier New" panose="02070309020205020404" pitchFamily="49" charset="0"/>
              </a:rPr>
              <a:t>uv</a:t>
            </a:r>
            <a:r>
              <a:rPr lang="en-US" b="1" err="1">
                <a:solidFill>
                  <a:srgbClr val="B4B4B4"/>
                </a:solidFill>
                <a:effectLst/>
                <a:latin typeface="Courier New" panose="02070309020205020404" pitchFamily="49" charset="0"/>
                <a:cs typeface="Courier New" panose="02070309020205020404" pitchFamily="49" charset="0"/>
              </a:rPr>
              <a:t>+</a:t>
            </a:r>
            <a:r>
              <a:rPr lang="en-US" b="1" err="1">
                <a:solidFill>
                  <a:srgbClr val="DADADA"/>
                </a:solidFill>
                <a:effectLst/>
                <a:latin typeface="Courier New" panose="02070309020205020404" pitchFamily="49" charset="0"/>
                <a:cs typeface="Courier New" panose="02070309020205020404" pitchFamily="49" charset="0"/>
              </a:rPr>
              <a:t>delta</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col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color</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r</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B4B4B4"/>
                </a:solidFill>
                <a:effectLst/>
                <a:latin typeface="Courier New" panose="02070309020205020404" pitchFamily="49" charset="0"/>
                <a:cs typeface="Courier New" panose="02070309020205020404" pitchFamily="49" charset="0"/>
              </a:rPr>
              <a:t>  }</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col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ADADA"/>
                </a:solidFill>
                <a:effectLst/>
                <a:latin typeface="Courier New" panose="02070309020205020404" pitchFamily="49" charset="0"/>
                <a:cs typeface="Courier New" panose="02070309020205020404" pitchFamily="49" charset="0"/>
              </a:rPr>
              <a:t>samples_per_pixel</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569CD6"/>
                </a:solidFill>
                <a:effectLst/>
                <a:latin typeface="Courier New" panose="02070309020205020404" pitchFamily="49" charset="0"/>
                <a:cs typeface="Courier New" panose="02070309020205020404" pitchFamily="49" charset="0"/>
              </a:rPr>
              <a:t>  float</a:t>
            </a:r>
            <a:r>
              <a:rPr lang="en-US" b="1">
                <a:solidFill>
                  <a:srgbClr val="DADADA"/>
                </a:solidFill>
                <a:effectLst/>
                <a:latin typeface="Courier New" panose="02070309020205020404" pitchFamily="49" charset="0"/>
                <a:cs typeface="Courier New" panose="02070309020205020404" pitchFamily="49" charset="0"/>
              </a:rPr>
              <a:t> gamma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5CEA8"/>
                </a:solidFill>
                <a:effectLst/>
                <a:latin typeface="Courier New" panose="02070309020205020404" pitchFamily="49" charset="0"/>
                <a:cs typeface="Courier New" panose="02070309020205020404" pitchFamily="49" charset="0"/>
              </a:rPr>
              <a:t>2.0</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col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pow</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col</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vec3</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B5CEA8"/>
                </a:solidFill>
                <a:effectLst/>
                <a:latin typeface="Courier New" panose="02070309020205020404" pitchFamily="49" charset="0"/>
                <a:cs typeface="Courier New" panose="02070309020205020404" pitchFamily="49" charset="0"/>
              </a:rPr>
              <a:t>1.0</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gamma</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DADADA"/>
                </a:solidFill>
                <a:effectLst/>
                <a:latin typeface="Courier New" panose="02070309020205020404" pitchFamily="49" charset="0"/>
                <a:cs typeface="Courier New" panose="02070309020205020404" pitchFamily="49" charset="0"/>
              </a:rPr>
              <a:t>  </a:t>
            </a:r>
            <a:r>
              <a:rPr lang="en-US" b="1" err="1">
                <a:solidFill>
                  <a:srgbClr val="DADADA"/>
                </a:solidFill>
                <a:effectLst/>
                <a:latin typeface="Courier New" panose="02070309020205020404" pitchFamily="49" charset="0"/>
                <a:cs typeface="Courier New" panose="02070309020205020404" pitchFamily="49" charset="0"/>
              </a:rPr>
              <a:t>fragColor</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DCDCAA"/>
                </a:solidFill>
                <a:effectLst/>
                <a:latin typeface="Courier New" panose="02070309020205020404" pitchFamily="49" charset="0"/>
                <a:cs typeface="Courier New" panose="02070309020205020404" pitchFamily="49" charset="0"/>
              </a:rPr>
              <a:t>vec4</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col</a:t>
            </a:r>
            <a:r>
              <a:rPr lang="en-US" b="1">
                <a:solidFill>
                  <a:srgbClr val="B4B4B4"/>
                </a:solidFill>
                <a:effectLst/>
                <a:latin typeface="Courier New" panose="02070309020205020404" pitchFamily="49" charset="0"/>
                <a:cs typeface="Courier New" panose="02070309020205020404" pitchFamily="49" charset="0"/>
              </a:rPr>
              <a:t>,</a:t>
            </a:r>
            <a:r>
              <a:rPr lang="en-US" b="1">
                <a:solidFill>
                  <a:srgbClr val="DADADA"/>
                </a:solidFill>
                <a:effectLst/>
                <a:latin typeface="Courier New" panose="02070309020205020404" pitchFamily="49" charset="0"/>
                <a:cs typeface="Courier New" panose="02070309020205020404" pitchFamily="49" charset="0"/>
              </a:rPr>
              <a:t> </a:t>
            </a:r>
            <a:r>
              <a:rPr lang="en-US" b="1">
                <a:solidFill>
                  <a:srgbClr val="B5CEA8"/>
                </a:solidFill>
                <a:effectLst/>
                <a:latin typeface="Courier New" panose="02070309020205020404" pitchFamily="49" charset="0"/>
                <a:cs typeface="Courier New" panose="02070309020205020404" pitchFamily="49" charset="0"/>
              </a:rPr>
              <a:t>1.0</a:t>
            </a:r>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a:p>
            <a:r>
              <a:rPr lang="en-US" b="1">
                <a:solidFill>
                  <a:srgbClr val="B4B4B4"/>
                </a:solidFill>
                <a:effectLst/>
                <a:latin typeface="Courier New" panose="02070309020205020404" pitchFamily="49" charset="0"/>
                <a:cs typeface="Courier New" panose="02070309020205020404" pitchFamily="49" charset="0"/>
              </a:rPr>
              <a:t>}</a:t>
            </a:r>
            <a:endParaRPr lang="en-US" b="1">
              <a:solidFill>
                <a:srgbClr val="DADADA"/>
              </a:solidFill>
              <a:effectLst/>
              <a:latin typeface="Courier New" panose="02070309020205020404" pitchFamily="49" charset="0"/>
              <a:cs typeface="Courier New" panose="02070309020205020404" pitchFamily="49"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DF937-C6AF-D4A8-6F24-AA734639A75E}"/>
              </a:ext>
            </a:extLst>
          </p:cNvPr>
          <p:cNvSpPr>
            <a:spLocks noGrp="1"/>
          </p:cNvSpPr>
          <p:nvPr>
            <p:ph type="title"/>
          </p:nvPr>
        </p:nvSpPr>
        <p:spPr/>
        <p:txBody>
          <a:bodyPr/>
          <a:lstStyle/>
          <a:p>
            <a:r>
              <a:rPr lang="pt-BR"/>
              <a:t>Imagem com correção do </a:t>
            </a:r>
            <a:r>
              <a:rPr lang="pt-BR" err="1"/>
              <a:t>Gamma</a:t>
            </a:r>
            <a:endParaRPr lang="pt-BR"/>
          </a:p>
        </p:txBody>
      </p:sp>
      <p:sp>
        <p:nvSpPr>
          <p:cNvPr id="4" name="Slide Number Placeholder 3">
            <a:extLst>
              <a:ext uri="{FF2B5EF4-FFF2-40B4-BE49-F238E27FC236}">
                <a16:creationId xmlns:a16="http://schemas.microsoft.com/office/drawing/2014/main" id="{E42C92D9-86B7-689B-2D09-2CEDFFEBBED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49</a:t>
            </a:fld>
            <a:endParaRPr lang="en-BR"/>
          </a:p>
        </p:txBody>
      </p:sp>
      <p:pic>
        <p:nvPicPr>
          <p:cNvPr id="6146" name="Picture 2">
            <a:extLst>
              <a:ext uri="{FF2B5EF4-FFF2-40B4-BE49-F238E27FC236}">
                <a16:creationId xmlns:a16="http://schemas.microsoft.com/office/drawing/2014/main" id="{84D30CFA-34FE-4492-B445-0B127DFFAE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 y="766700"/>
            <a:ext cx="8012414" cy="4506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8845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Onde Ray Tracing é usado</a:t>
            </a:r>
            <a:endParaRPr dirty="0"/>
          </a:p>
        </p:txBody>
      </p:sp>
      <p:sp>
        <p:nvSpPr>
          <p:cNvPr id="79" name="Google Shape;79;p12"/>
          <p:cNvSpPr txBox="1">
            <a:spLocks noGrp="1"/>
          </p:cNvSpPr>
          <p:nvPr>
            <p:ph type="body" idx="1"/>
          </p:nvPr>
        </p:nvSpPr>
        <p:spPr>
          <a:xfrm>
            <a:off x="429875" y="4753275"/>
            <a:ext cx="7460400" cy="5538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sz="1600" i="1">
                <a:solidFill>
                  <a:srgbClr val="292929"/>
                </a:solidFill>
                <a:highlight>
                  <a:srgbClr val="FFFFFF"/>
                </a:highlight>
                <a:latin typeface="Georgia"/>
                <a:ea typeface="Georgia"/>
                <a:cs typeface="Georgia"/>
                <a:sym typeface="Georgia"/>
              </a:rPr>
              <a:t>"</a:t>
            </a:r>
            <a:r>
              <a:rPr lang="en-BR" sz="1600">
                <a:solidFill>
                  <a:srgbClr val="292929"/>
                </a:solidFill>
                <a:highlight>
                  <a:srgbClr val="FFFFFF"/>
                </a:highlight>
                <a:latin typeface="Georgia"/>
                <a:ea typeface="Georgia"/>
                <a:cs typeface="Georgia"/>
                <a:sym typeface="Georgia"/>
              </a:rPr>
              <a:t>some frames in </a:t>
            </a:r>
            <a:r>
              <a:rPr lang="en-BR" sz="1600" i="1">
                <a:solidFill>
                  <a:srgbClr val="292929"/>
                </a:solidFill>
                <a:highlight>
                  <a:srgbClr val="FFFFFF"/>
                </a:highlight>
                <a:latin typeface="Georgia"/>
                <a:ea typeface="Georgia"/>
                <a:cs typeface="Georgia"/>
                <a:sym typeface="Georgia"/>
              </a:rPr>
              <a:t>Monsters University</a:t>
            </a:r>
            <a:r>
              <a:rPr lang="en-BR" sz="1600">
                <a:solidFill>
                  <a:srgbClr val="292929"/>
                </a:solidFill>
                <a:highlight>
                  <a:srgbClr val="FFFFFF"/>
                </a:highlight>
                <a:latin typeface="Georgia"/>
                <a:ea typeface="Georgia"/>
                <a:cs typeface="Georgia"/>
                <a:sym typeface="Georgia"/>
              </a:rPr>
              <a:t> took a reported 29 hours each"</a:t>
            </a:r>
            <a:endParaRPr sz="1600" dirty="0">
              <a:solidFill>
                <a:srgbClr val="292929"/>
              </a:solidFill>
              <a:highlight>
                <a:srgbClr val="FFFFFF"/>
              </a:highlight>
              <a:latin typeface="Georgia"/>
              <a:ea typeface="Georgia"/>
              <a:cs typeface="Georgia"/>
              <a:sym typeface="Georgia"/>
            </a:endParaRPr>
          </a:p>
          <a:p>
            <a:pPr marL="0" lvl="0" indent="0" algn="l" rtl="0">
              <a:spcBef>
                <a:spcPts val="400"/>
              </a:spcBef>
              <a:spcAft>
                <a:spcPts val="0"/>
              </a:spcAft>
              <a:buNone/>
            </a:pPr>
            <a:r>
              <a:rPr lang="en-BR" sz="1000">
                <a:solidFill>
                  <a:srgbClr val="292929"/>
                </a:solidFill>
                <a:highlight>
                  <a:srgbClr val="FFFFFF"/>
                </a:highlight>
                <a:latin typeface="Georgia"/>
                <a:ea typeface="Georgia"/>
                <a:cs typeface="Georgia"/>
                <a:sym typeface="Georgia"/>
              </a:rPr>
              <a:t>fonte: Future of Gaming : Rasterization vs Ray Tracing vs Path Tracing</a:t>
            </a:r>
            <a:endParaRPr sz="1000" dirty="0">
              <a:solidFill>
                <a:srgbClr val="292929"/>
              </a:solidFill>
              <a:highlight>
                <a:srgbClr val="FFFFFF"/>
              </a:highlight>
              <a:latin typeface="Georgia"/>
              <a:ea typeface="Georgia"/>
              <a:cs typeface="Georgia"/>
              <a:sym typeface="Georgia"/>
            </a:endParaRPr>
          </a:p>
        </p:txBody>
      </p:sp>
      <p:sp>
        <p:nvSpPr>
          <p:cNvPr id="80" name="Google Shape;80;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a:t>
            </a:fld>
            <a:endParaRPr dirty="0"/>
          </a:p>
        </p:txBody>
      </p:sp>
      <p:pic>
        <p:nvPicPr>
          <p:cNvPr id="81" name="Google Shape;81;p12"/>
          <p:cNvPicPr preferRelativeResize="0"/>
          <p:nvPr/>
        </p:nvPicPr>
        <p:blipFill rotWithShape="1">
          <a:blip r:embed="rId3">
            <a:alphaModFix/>
          </a:blip>
          <a:srcRect l="10997" r="14697"/>
          <a:stretch/>
        </p:blipFill>
        <p:spPr>
          <a:xfrm>
            <a:off x="429875" y="2421775"/>
            <a:ext cx="3685115" cy="2072849"/>
          </a:xfrm>
          <a:prstGeom prst="rect">
            <a:avLst/>
          </a:prstGeom>
          <a:noFill/>
          <a:ln>
            <a:noFill/>
          </a:ln>
        </p:spPr>
      </p:pic>
      <p:sp>
        <p:nvSpPr>
          <p:cNvPr id="82" name="Google Shape;82;p12"/>
          <p:cNvSpPr txBox="1"/>
          <p:nvPr/>
        </p:nvSpPr>
        <p:spPr>
          <a:xfrm>
            <a:off x="429881" y="1944787"/>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900" b="1">
                <a:solidFill>
                  <a:schemeClr val="dk1"/>
                </a:solidFill>
                <a:latin typeface="Calibri"/>
                <a:ea typeface="Calibri"/>
                <a:cs typeface="Calibri"/>
                <a:sym typeface="Calibri"/>
              </a:rPr>
              <a:t>Toy Story 4 (offline)</a:t>
            </a:r>
            <a:endParaRPr sz="2100" b="1" dirty="0"/>
          </a:p>
        </p:txBody>
      </p:sp>
      <p:pic>
        <p:nvPicPr>
          <p:cNvPr id="83" name="Google Shape;83;p12"/>
          <p:cNvPicPr preferRelativeResize="0"/>
          <p:nvPr/>
        </p:nvPicPr>
        <p:blipFill>
          <a:blip r:embed="rId4">
            <a:alphaModFix/>
          </a:blip>
          <a:stretch>
            <a:fillRect/>
          </a:stretch>
        </p:blipFill>
        <p:spPr>
          <a:xfrm>
            <a:off x="4827266" y="2421775"/>
            <a:ext cx="3685110" cy="2072848"/>
          </a:xfrm>
          <a:prstGeom prst="rect">
            <a:avLst/>
          </a:prstGeom>
          <a:noFill/>
          <a:ln>
            <a:noFill/>
          </a:ln>
        </p:spPr>
      </p:pic>
      <p:sp>
        <p:nvSpPr>
          <p:cNvPr id="84" name="Google Shape;84;p12"/>
          <p:cNvSpPr txBox="1"/>
          <p:nvPr/>
        </p:nvSpPr>
        <p:spPr>
          <a:xfrm>
            <a:off x="4827274" y="1944775"/>
            <a:ext cx="3548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900" b="1">
                <a:solidFill>
                  <a:schemeClr val="dk1"/>
                </a:solidFill>
                <a:latin typeface="Calibri"/>
                <a:ea typeface="Calibri"/>
                <a:cs typeface="Calibri"/>
                <a:sym typeface="Calibri"/>
              </a:rPr>
              <a:t>Resident Evil Village (realtime)</a:t>
            </a:r>
            <a:endParaRPr sz="2100" b="1" dirty="0"/>
          </a:p>
        </p:txBody>
      </p:sp>
      <p:sp>
        <p:nvSpPr>
          <p:cNvPr id="85" name="Google Shape;85;p12"/>
          <p:cNvSpPr txBox="1">
            <a:spLocks noGrp="1"/>
          </p:cNvSpPr>
          <p:nvPr>
            <p:ph type="body" idx="1"/>
          </p:nvPr>
        </p:nvSpPr>
        <p:spPr>
          <a:xfrm>
            <a:off x="390550" y="838983"/>
            <a:ext cx="8428200" cy="10584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Ray Tracing é computacionalmente muito pesado, contudo com os avanços em recursos computacionais está se tornando viável até para aplicações em tempo real.</a:t>
            </a:r>
            <a:endParaRPr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Lambertiana</a:t>
            </a:r>
            <a:endParaRPr/>
          </a:p>
        </p:txBody>
      </p:sp>
      <p:sp>
        <p:nvSpPr>
          <p:cNvPr id="212" name="Google Shape;212;p27"/>
          <p:cNvSpPr txBox="1">
            <a:spLocks noGrp="1"/>
          </p:cNvSpPr>
          <p:nvPr>
            <p:ph type="body" idx="1"/>
          </p:nvPr>
        </p:nvSpPr>
        <p:spPr>
          <a:xfrm>
            <a:off x="390550" y="838975"/>
            <a:ext cx="8493900" cy="15384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distribuição atual de raios atual segue uma função cos</a:t>
            </a:r>
            <a:r>
              <a:rPr lang="en-BR" baseline="30000"/>
              <a:t>3</a:t>
            </a:r>
            <a:r>
              <a:rPr lang="en-BR"/>
              <a:t>(</a:t>
            </a:r>
            <a:r>
              <a:rPr lang="en-BR" i="1"/>
              <a:t>ⲫ</a:t>
            </a:r>
            <a:r>
              <a:rPr lang="en-BR"/>
              <a:t>), sendo </a:t>
            </a:r>
            <a:r>
              <a:rPr lang="en-BR" i="1"/>
              <a:t>ⲫ</a:t>
            </a:r>
            <a:r>
              <a:rPr lang="en-BR"/>
              <a:t> o angulo da normal. Porém, a distribuição Lambertiana segue uma função de distribuição cos(</a:t>
            </a:r>
            <a:r>
              <a:rPr lang="en-BR" i="1"/>
              <a:t>ⲫ</a:t>
            </a:r>
            <a:r>
              <a:rPr lang="en-BR"/>
              <a:t>). Assim, os pontos a serem lançados estarão na superfície dessa esfera de referência.</a:t>
            </a:r>
            <a:endParaRPr/>
          </a:p>
        </p:txBody>
      </p:sp>
      <p:sp>
        <p:nvSpPr>
          <p:cNvPr id="213" name="Google Shape;21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50</a:t>
            </a:fld>
            <a:endParaRPr/>
          </a:p>
        </p:txBody>
      </p:sp>
      <p:pic>
        <p:nvPicPr>
          <p:cNvPr id="214" name="Google Shape;214;p27"/>
          <p:cNvPicPr preferRelativeResize="0"/>
          <p:nvPr/>
        </p:nvPicPr>
        <p:blipFill>
          <a:blip r:embed="rId3">
            <a:alphaModFix/>
          </a:blip>
          <a:stretch>
            <a:fillRect/>
          </a:stretch>
        </p:blipFill>
        <p:spPr>
          <a:xfrm>
            <a:off x="1454788" y="2183778"/>
            <a:ext cx="5686974" cy="34085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Raios de forma uniforme</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51</a:t>
            </a:fld>
            <a:endParaRPr lang="en-BR"/>
          </a:p>
        </p:txBody>
      </p:sp>
      <p:sp>
        <p:nvSpPr>
          <p:cNvPr id="5" name="TextBox 4">
            <a:extLst>
              <a:ext uri="{FF2B5EF4-FFF2-40B4-BE49-F238E27FC236}">
                <a16:creationId xmlns:a16="http://schemas.microsoft.com/office/drawing/2014/main" id="{DEA2296D-0D4F-16F9-1D2F-E747A06E402D}"/>
              </a:ext>
            </a:extLst>
          </p:cNvPr>
          <p:cNvSpPr txBox="1"/>
          <p:nvPr/>
        </p:nvSpPr>
        <p:spPr>
          <a:xfrm>
            <a:off x="237506" y="709275"/>
            <a:ext cx="8743934" cy="2893100"/>
          </a:xfrm>
          <a:prstGeom prst="rect">
            <a:avLst/>
          </a:prstGeom>
          <a:solidFill>
            <a:schemeClr val="tx1"/>
          </a:solidFill>
        </p:spPr>
        <p:txBody>
          <a:bodyPr wrap="square">
            <a:spAutoFit/>
          </a:bodyPr>
          <a:lstStyle/>
          <a:p>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r>
              <a:rPr lang="en-US" b="1" noProof="1">
                <a:solidFill>
                  <a:srgbClr val="DADADA"/>
                </a:solidFill>
                <a:effectLst/>
                <a:latin typeface="Courier New" panose="02070309020205020404" pitchFamily="49" charset="0"/>
                <a:cs typeface="Courier New" panose="02070309020205020404" pitchFamily="49" charset="0"/>
              </a:rPr>
              <a:t>  rand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759.7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3.83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41.1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65.7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621.9</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1.57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33.1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45.3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557.2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2.34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random_unit_vector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715358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Reflexão Lambertiana</a:t>
            </a:r>
            <a:endParaRPr/>
          </a:p>
        </p:txBody>
      </p:sp>
      <p:sp>
        <p:nvSpPr>
          <p:cNvPr id="237" name="Google Shape;237;p3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52</a:t>
            </a:fld>
            <a:endParaRPr/>
          </a:p>
        </p:txBody>
      </p:sp>
      <p:sp>
        <p:nvSpPr>
          <p:cNvPr id="238" name="Google Shape;238;p30"/>
          <p:cNvSpPr txBox="1">
            <a:spLocks noGrp="1"/>
          </p:cNvSpPr>
          <p:nvPr>
            <p:ph type="body" idx="1"/>
          </p:nvPr>
        </p:nvSpPr>
        <p:spPr>
          <a:xfrm>
            <a:off x="390550" y="35621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Antes</a:t>
            </a:r>
            <a:endParaRPr/>
          </a:p>
        </p:txBody>
      </p:sp>
      <p:sp>
        <p:nvSpPr>
          <p:cNvPr id="239" name="Google Shape;239;p30"/>
          <p:cNvSpPr txBox="1">
            <a:spLocks noGrp="1"/>
          </p:cNvSpPr>
          <p:nvPr>
            <p:ph type="body" idx="1"/>
          </p:nvPr>
        </p:nvSpPr>
        <p:spPr>
          <a:xfrm>
            <a:off x="4712888" y="35621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Depois</a:t>
            </a:r>
            <a:endParaRPr/>
          </a:p>
        </p:txBody>
      </p:sp>
      <p:sp>
        <p:nvSpPr>
          <p:cNvPr id="242" name="Google Shape;242;p30"/>
          <p:cNvSpPr txBox="1"/>
          <p:nvPr/>
        </p:nvSpPr>
        <p:spPr>
          <a:xfrm>
            <a:off x="559825" y="4274750"/>
            <a:ext cx="7476900" cy="723300"/>
          </a:xfrm>
          <a:prstGeom prst="rect">
            <a:avLst/>
          </a:prstGeom>
          <a:noFill/>
          <a:ln>
            <a:noFill/>
          </a:ln>
        </p:spPr>
        <p:txBody>
          <a:bodyPr spcFirstLastPara="1" wrap="square" lIns="91425" tIns="91425" rIns="91425" bIns="91425" anchor="t" anchorCtr="0">
            <a:spAutoFit/>
          </a:bodyPr>
          <a:lstStyle/>
          <a:p>
            <a:pPr marL="457200" lvl="0" indent="-339725" algn="l" rtl="0">
              <a:spcBef>
                <a:spcPts val="0"/>
              </a:spcBef>
              <a:spcAft>
                <a:spcPts val="0"/>
              </a:spcAft>
              <a:buClr>
                <a:schemeClr val="dk1"/>
              </a:buClr>
              <a:buSzPts val="1750"/>
              <a:buChar char="●"/>
            </a:pPr>
            <a:r>
              <a:rPr lang="en-BR" sz="1750">
                <a:solidFill>
                  <a:schemeClr val="dk1"/>
                </a:solidFill>
              </a:rPr>
              <a:t>As sombras são menos pronunciadas após a mudança</a:t>
            </a:r>
            <a:endParaRPr sz="1750">
              <a:solidFill>
                <a:schemeClr val="dk1"/>
              </a:solidFill>
            </a:endParaRPr>
          </a:p>
          <a:p>
            <a:pPr marL="457200" lvl="0" indent="-339725" algn="l" rtl="0">
              <a:spcBef>
                <a:spcPts val="0"/>
              </a:spcBef>
              <a:spcAft>
                <a:spcPts val="0"/>
              </a:spcAft>
              <a:buClr>
                <a:schemeClr val="dk1"/>
              </a:buClr>
              <a:buSzPts val="1750"/>
              <a:buChar char="●"/>
            </a:pPr>
            <a:r>
              <a:rPr lang="en-BR" sz="1750">
                <a:solidFill>
                  <a:schemeClr val="dk1"/>
                </a:solidFill>
              </a:rPr>
              <a:t>Ambas as esferas ficam mais claras na aparência após a mudança</a:t>
            </a:r>
            <a:endParaRPr sz="1750">
              <a:solidFill>
                <a:schemeClr val="dk1"/>
              </a:solidFill>
            </a:endParaRPr>
          </a:p>
        </p:txBody>
      </p:sp>
      <p:pic>
        <p:nvPicPr>
          <p:cNvPr id="2" name="Picture 2">
            <a:extLst>
              <a:ext uri="{FF2B5EF4-FFF2-40B4-BE49-F238E27FC236}">
                <a16:creationId xmlns:a16="http://schemas.microsoft.com/office/drawing/2014/main" id="{0E67F9CD-1556-9D91-CB4C-D920495810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299" y="1271768"/>
            <a:ext cx="4105801" cy="230951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F6C3480A-502A-E632-2B7D-C6FEC1857A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675" y="1273310"/>
            <a:ext cx="4105799" cy="23095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Espalhamento por Hemisfera</a:t>
            </a:r>
            <a:endParaRPr/>
          </a:p>
        </p:txBody>
      </p:sp>
      <p:sp>
        <p:nvSpPr>
          <p:cNvPr id="249" name="Google Shape;249;p3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última proposta apresentada ainda não é a ideal, pois os raios devem se espalhar em todas as direções de forma uniforme.</a:t>
            </a:r>
            <a:endParaRPr/>
          </a:p>
          <a:p>
            <a:pPr marL="0" lvl="0" indent="0" algn="l" rtl="0">
              <a:spcBef>
                <a:spcPts val="400"/>
              </a:spcBef>
              <a:spcAft>
                <a:spcPts val="0"/>
              </a:spcAft>
              <a:buNone/>
            </a:pPr>
            <a:endParaRPr/>
          </a:p>
          <a:p>
            <a:pPr marL="0" lvl="0" indent="0" algn="l" rtl="0">
              <a:spcBef>
                <a:spcPts val="400"/>
              </a:spcBef>
              <a:spcAft>
                <a:spcPts val="0"/>
              </a:spcAft>
              <a:buNone/>
            </a:pPr>
            <a:r>
              <a:rPr lang="en-BR"/>
              <a:t>A próxima proposta é lançar um raio de uma distância unitária do ponto de intersecção e só garantir que ele está no mesmo hemisfério da normal.</a:t>
            </a:r>
            <a:endParaRPr/>
          </a:p>
        </p:txBody>
      </p:sp>
      <p:sp>
        <p:nvSpPr>
          <p:cNvPr id="250" name="Google Shape;250;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a:t>Raios de forma uniforme</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54</a:t>
            </a:fld>
            <a:endParaRPr lang="en-BR"/>
          </a:p>
        </p:txBody>
      </p:sp>
      <p:sp>
        <p:nvSpPr>
          <p:cNvPr id="5" name="TextBox 4">
            <a:extLst>
              <a:ext uri="{FF2B5EF4-FFF2-40B4-BE49-F238E27FC236}">
                <a16:creationId xmlns:a16="http://schemas.microsoft.com/office/drawing/2014/main" id="{DEA2296D-0D4F-16F9-1D2F-E747A06E402D}"/>
              </a:ext>
            </a:extLst>
          </p:cNvPr>
          <p:cNvSpPr txBox="1"/>
          <p:nvPr/>
        </p:nvSpPr>
        <p:spPr>
          <a:xfrm>
            <a:off x="237506" y="678795"/>
            <a:ext cx="8428232" cy="4832092"/>
          </a:xfrm>
          <a:prstGeom prst="rect">
            <a:avLst/>
          </a:prstGeom>
          <a:solidFill>
            <a:schemeClr val="tx1"/>
          </a:solidFill>
        </p:spPr>
        <p:txBody>
          <a:bodyPr wrap="square">
            <a:spAutoFit/>
          </a:bodyPr>
          <a:lstStyle/>
          <a:p>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r>
              <a:rPr lang="en-US" b="1" noProof="1">
                <a:solidFill>
                  <a:srgbClr val="DADADA"/>
                </a:solidFill>
                <a:effectLst/>
                <a:latin typeface="Courier New" panose="02070309020205020404" pitchFamily="49" charset="0"/>
                <a:cs typeface="Courier New" panose="02070309020205020404" pitchFamily="49" charset="0"/>
              </a:rPr>
              <a:t>  rand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57.1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759.7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3.83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41.1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65.7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621.9</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1.57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CDCAA"/>
                </a:solidFill>
                <a:effectLst/>
                <a:latin typeface="Courier New" panose="02070309020205020404" pitchFamily="49" charset="0"/>
                <a:cs typeface="Courier New" panose="02070309020205020404" pitchFamily="49" charset="0"/>
              </a:rPr>
              <a:t>    mod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33.1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z</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45.3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557.2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frand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2.34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random_in_hemisphere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normal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in_unit_sphere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random_in_unit_sphere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in_unit_sphere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normal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&gt;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in_unit_sphere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else</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in_unit_sphere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hitable_list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raio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target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random_in_hemisphere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normal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15872470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Reflexão Lambertiana Hemisférica</a:t>
            </a:r>
            <a:endParaRPr/>
          </a:p>
        </p:txBody>
      </p:sp>
      <p:sp>
        <p:nvSpPr>
          <p:cNvPr id="273" name="Google Shape;273;p3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55</a:t>
            </a:fld>
            <a:endParaRPr/>
          </a:p>
        </p:txBody>
      </p:sp>
      <p:sp>
        <p:nvSpPr>
          <p:cNvPr id="274" name="Google Shape;274;p34"/>
          <p:cNvSpPr txBox="1">
            <a:spLocks noGrp="1"/>
          </p:cNvSpPr>
          <p:nvPr>
            <p:ph type="body" idx="1"/>
          </p:nvPr>
        </p:nvSpPr>
        <p:spPr>
          <a:xfrm>
            <a:off x="282100"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Inicial </a:t>
            </a:r>
            <a:endParaRPr/>
          </a:p>
        </p:txBody>
      </p:sp>
      <p:sp>
        <p:nvSpPr>
          <p:cNvPr id="275" name="Google Shape;275;p34"/>
          <p:cNvSpPr txBox="1">
            <a:spLocks noGrp="1"/>
          </p:cNvSpPr>
          <p:nvPr>
            <p:ph type="body" idx="1"/>
          </p:nvPr>
        </p:nvSpPr>
        <p:spPr>
          <a:xfrm>
            <a:off x="3204798"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Intermediário</a:t>
            </a:r>
            <a:endParaRPr/>
          </a:p>
        </p:txBody>
      </p:sp>
      <p:sp>
        <p:nvSpPr>
          <p:cNvPr id="279" name="Google Shape;279;p34"/>
          <p:cNvSpPr txBox="1">
            <a:spLocks noGrp="1"/>
          </p:cNvSpPr>
          <p:nvPr>
            <p:ph type="body" idx="1"/>
          </p:nvPr>
        </p:nvSpPr>
        <p:spPr>
          <a:xfrm>
            <a:off x="6127498"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Final</a:t>
            </a:r>
            <a:endParaRPr/>
          </a:p>
        </p:txBody>
      </p:sp>
      <p:pic>
        <p:nvPicPr>
          <p:cNvPr id="4" name="Picture 4">
            <a:extLst>
              <a:ext uri="{FF2B5EF4-FFF2-40B4-BE49-F238E27FC236}">
                <a16:creationId xmlns:a16="http://schemas.microsoft.com/office/drawing/2014/main" id="{F7B6D15D-5418-EA42-2EB2-1708DF9599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100" y="1760925"/>
            <a:ext cx="2779603" cy="156352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6A51412A-809F-6A71-52D4-DAEED623F1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4623" y="1760924"/>
            <a:ext cx="2779603" cy="156352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923049A0-9F12-FF41-08AB-30ECD3561C2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27146" y="1767170"/>
            <a:ext cx="2779603" cy="15635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em Materiais Espelhados</a:t>
            </a:r>
            <a:endParaRPr/>
          </a:p>
        </p:txBody>
      </p:sp>
      <p:sp>
        <p:nvSpPr>
          <p:cNvPr id="336" name="Google Shape;336;p41"/>
          <p:cNvSpPr txBox="1">
            <a:spLocks noGrp="1"/>
          </p:cNvSpPr>
          <p:nvPr>
            <p:ph type="body" idx="1"/>
          </p:nvPr>
        </p:nvSpPr>
        <p:spPr>
          <a:xfrm>
            <a:off x="390550" y="838976"/>
            <a:ext cx="8428200" cy="136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Para calcular o vetor de reflexão (vermelho) somaremos o vetor de entrada (v) por duas vezes B.</a:t>
            </a:r>
            <a:endParaRPr dirty="0"/>
          </a:p>
          <a:p>
            <a:pPr marL="0" lvl="0" indent="0" algn="l" rtl="0">
              <a:spcBef>
                <a:spcPts val="1000"/>
              </a:spcBef>
              <a:spcAft>
                <a:spcPts val="1000"/>
              </a:spcAft>
              <a:buNone/>
            </a:pPr>
            <a:r>
              <a:rPr lang="en-BR" dirty="0"/>
              <a:t>B tem a direção e sentido de N com um comprimento de |v·N|.</a:t>
            </a:r>
            <a:endParaRPr dirty="0"/>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56</a:t>
            </a:fld>
            <a:endParaRPr/>
          </a:p>
        </p:txBody>
      </p:sp>
      <p:pic>
        <p:nvPicPr>
          <p:cNvPr id="338" name="Google Shape;338;p41"/>
          <p:cNvPicPr preferRelativeResize="0"/>
          <p:nvPr/>
        </p:nvPicPr>
        <p:blipFill>
          <a:blip r:embed="rId3">
            <a:alphaModFix/>
          </a:blip>
          <a:stretch>
            <a:fillRect/>
          </a:stretch>
        </p:blipFill>
        <p:spPr>
          <a:xfrm>
            <a:off x="3653926" y="2277175"/>
            <a:ext cx="4360750" cy="3257325"/>
          </a:xfrm>
          <a:prstGeom prst="rect">
            <a:avLst/>
          </a:prstGeom>
          <a:noFill/>
          <a:ln>
            <a:noFill/>
          </a:ln>
        </p:spPr>
      </p:pic>
      <p:pic>
        <p:nvPicPr>
          <p:cNvPr id="339" name="Google Shape;339;p41" descr="{&quot;backgroundColorModified&quot;:null,&quot;aid&quot;:null,&quot;type&quot;:&quot;$$&quot;,&quot;code&quot;:&quot;$$\\mathbf{R}\\,=\\,\\mathbf{v}\\,-2\\cdot\\left(\\mathbf{v}\\cdot \\mathbf{n}\\right)\\cdot \\mathbf{n}$$&quot;,&quot;font&quot;:{&quot;size&quot;:12,&quot;color&quot;:&quot;#000000&quot;,&quot;family&quot;:&quot;Arial&quot;},&quot;id&quot;:&quot;5&quot;,&quot;backgroundColor&quot;:&quot;#FFFFFF&quot;,&quot;ts&quot;:1635359378481,&quot;cs&quot;:&quot;PnY5x1lcq+ID3jwQ11gZrA==&quot;,&quot;size&quot;:{&quot;width&quot;:184,&quot;height&quot;:18.833333333333332}}"/>
          <p:cNvPicPr preferRelativeResize="0"/>
          <p:nvPr/>
        </p:nvPicPr>
        <p:blipFill>
          <a:blip r:embed="rId4">
            <a:alphaModFix/>
          </a:blip>
          <a:stretch>
            <a:fillRect/>
          </a:stretch>
        </p:blipFill>
        <p:spPr>
          <a:xfrm>
            <a:off x="436550" y="2397411"/>
            <a:ext cx="3340701" cy="341950"/>
          </a:xfrm>
          <a:prstGeom prst="rect">
            <a:avLst/>
          </a:prstGeom>
          <a:noFill/>
          <a:ln>
            <a:noFill/>
          </a:ln>
        </p:spPr>
      </p:pic>
      <p:sp>
        <p:nvSpPr>
          <p:cNvPr id="3" name="TextBox 2">
            <a:extLst>
              <a:ext uri="{FF2B5EF4-FFF2-40B4-BE49-F238E27FC236}">
                <a16:creationId xmlns:a16="http://schemas.microsoft.com/office/drawing/2014/main" id="{82A97742-AAEE-0F63-EB73-E232A1CB8AA6}"/>
              </a:ext>
            </a:extLst>
          </p:cNvPr>
          <p:cNvSpPr txBox="1"/>
          <p:nvPr/>
        </p:nvSpPr>
        <p:spPr>
          <a:xfrm>
            <a:off x="474900" y="3499725"/>
            <a:ext cx="4587240" cy="400110"/>
          </a:xfrm>
          <a:prstGeom prst="rect">
            <a:avLst/>
          </a:prstGeom>
          <a:noFill/>
        </p:spPr>
        <p:txBody>
          <a:bodyPr wrap="square">
            <a:spAutoFit/>
          </a:bodyPr>
          <a:lstStyle/>
          <a:p>
            <a:pPr marL="0" lvl="0" indent="0" algn="l" rtl="0">
              <a:spcBef>
                <a:spcPts val="0"/>
              </a:spcBef>
              <a:spcAft>
                <a:spcPts val="0"/>
              </a:spcAft>
              <a:buNone/>
            </a:pPr>
            <a:r>
              <a:rPr lang="pt-BR" sz="2000" b="1" dirty="0"/>
              <a:t>Em GLSL: </a:t>
            </a:r>
            <a:r>
              <a:rPr lang="pt-BR" sz="2000" b="1" dirty="0" err="1"/>
              <a:t>reflect</a:t>
            </a:r>
            <a:r>
              <a:rPr lang="pt-BR" sz="2000" b="1" dirty="0"/>
              <a:t>()</a:t>
            </a:r>
          </a:p>
        </p:txBody>
      </p:sp>
    </p:spTree>
    <p:extLst>
      <p:ext uri="{BB962C8B-B14F-4D97-AF65-F5344CB8AC3E}">
        <p14:creationId xmlns:p14="http://schemas.microsoft.com/office/powerpoint/2010/main" val="110283619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8A8E-360D-B34C-A2A7-BF009E19FB0D}"/>
              </a:ext>
            </a:extLst>
          </p:cNvPr>
          <p:cNvSpPr>
            <a:spLocks noGrp="1"/>
          </p:cNvSpPr>
          <p:nvPr>
            <p:ph type="title"/>
          </p:nvPr>
        </p:nvSpPr>
        <p:spPr/>
        <p:txBody>
          <a:bodyPr/>
          <a:lstStyle/>
          <a:p>
            <a:r>
              <a:rPr lang="pt-BR" dirty="0"/>
              <a:t>Materiais 1/4</a:t>
            </a:r>
          </a:p>
        </p:txBody>
      </p:sp>
      <p:sp>
        <p:nvSpPr>
          <p:cNvPr id="4" name="Slide Number Placeholder 3">
            <a:extLst>
              <a:ext uri="{FF2B5EF4-FFF2-40B4-BE49-F238E27FC236}">
                <a16:creationId xmlns:a16="http://schemas.microsoft.com/office/drawing/2014/main" id="{ECDB1F99-A394-DBB9-AE19-240A9964A9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57</a:t>
            </a:fld>
            <a:endParaRPr lang="en-BR"/>
          </a:p>
        </p:txBody>
      </p:sp>
      <p:sp>
        <p:nvSpPr>
          <p:cNvPr id="5" name="TextBox 4">
            <a:extLst>
              <a:ext uri="{FF2B5EF4-FFF2-40B4-BE49-F238E27FC236}">
                <a16:creationId xmlns:a16="http://schemas.microsoft.com/office/drawing/2014/main" id="{5BEE4CCB-8EBE-F8DF-4B3A-BE8DE2C55934}"/>
              </a:ext>
            </a:extLst>
          </p:cNvPr>
          <p:cNvSpPr txBox="1"/>
          <p:nvPr/>
        </p:nvSpPr>
        <p:spPr>
          <a:xfrm>
            <a:off x="237506" y="678795"/>
            <a:ext cx="8428232" cy="4185761"/>
          </a:xfrm>
          <a:prstGeom prst="rect">
            <a:avLst/>
          </a:prstGeom>
          <a:solidFill>
            <a:schemeClr val="tx1"/>
          </a:solidFill>
        </p:spPr>
        <p:txBody>
          <a:bodyPr wrap="square">
            <a:spAutoFit/>
          </a:bodyPr>
          <a:lstStyle/>
          <a:p>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A9A9A"/>
                </a:solidFill>
                <a:effectLst/>
                <a:latin typeface="Courier New" panose="02070309020205020404" pitchFamily="49" charset="0"/>
                <a:cs typeface="Courier New" panose="02070309020205020404" pitchFamily="49" charset="0"/>
              </a:rPr>
              <a:t>define</a:t>
            </a:r>
            <a:r>
              <a:rPr lang="en-US" b="1" noProof="1">
                <a:solidFill>
                  <a:srgbClr val="C8C8C8"/>
                </a:solidFill>
                <a:effectLst/>
                <a:latin typeface="Courier New" panose="02070309020205020404" pitchFamily="49" charset="0"/>
                <a:cs typeface="Courier New" panose="02070309020205020404" pitchFamily="49" charset="0"/>
              </a:rPr>
              <a:t> </a:t>
            </a:r>
            <a:r>
              <a:rPr lang="en-US" b="1" noProof="1">
                <a:solidFill>
                  <a:srgbClr val="BEB7FF"/>
                </a:solidFill>
                <a:effectLst/>
                <a:latin typeface="Courier New" panose="02070309020205020404" pitchFamily="49" charset="0"/>
                <a:cs typeface="Courier New" panose="02070309020205020404" pitchFamily="49" charset="0"/>
              </a:rPr>
              <a:t>lambertian</a:t>
            </a:r>
            <a:r>
              <a:rPr lang="en-US" b="1" noProof="1">
                <a:solidFill>
                  <a:srgbClr val="C8C8C8"/>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A9A9A"/>
                </a:solidFill>
                <a:effectLst/>
                <a:latin typeface="Courier New" panose="02070309020205020404" pitchFamily="49" charset="0"/>
                <a:cs typeface="Courier New" panose="02070309020205020404" pitchFamily="49" charset="0"/>
              </a:rPr>
              <a:t>define</a:t>
            </a:r>
            <a:r>
              <a:rPr lang="en-US" b="1" noProof="1">
                <a:solidFill>
                  <a:srgbClr val="C8C8C8"/>
                </a:solidFill>
                <a:effectLst/>
                <a:latin typeface="Courier New" panose="02070309020205020404" pitchFamily="49" charset="0"/>
                <a:cs typeface="Courier New" panose="02070309020205020404" pitchFamily="49" charset="0"/>
              </a:rPr>
              <a:t> </a:t>
            </a:r>
            <a:r>
              <a:rPr lang="en-US" b="1" noProof="1">
                <a:solidFill>
                  <a:srgbClr val="BEB7FF"/>
                </a:solidFill>
                <a:effectLst/>
                <a:latin typeface="Courier New" panose="02070309020205020404" pitchFamily="49" charset="0"/>
                <a:cs typeface="Courier New" panose="02070309020205020404" pitchFamily="49" charset="0"/>
              </a:rPr>
              <a:t>metal</a:t>
            </a:r>
            <a:r>
              <a:rPr lang="en-US" b="1" noProof="1">
                <a:solidFill>
                  <a:srgbClr val="C8C8C8"/>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b="1" noProof="1">
              <a:solidFill>
                <a:srgbClr val="569CD6"/>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struct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Material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albedo</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57A64A"/>
              </a:solidFill>
              <a:latin typeface="Courier New" panose="02070309020205020404" pitchFamily="49" charset="0"/>
              <a:cs typeface="Courier New" panose="02070309020205020404" pitchFamily="49" charset="0"/>
            </a:endParaRPr>
          </a:p>
          <a:p>
            <a:r>
              <a:rPr lang="en-US" b="1" noProof="1">
                <a:solidFill>
                  <a:srgbClr val="57A64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type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7A64A"/>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struct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hit_record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normal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Material mat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b="1" noProof="1">
              <a:solidFill>
                <a:srgbClr val="569CD6"/>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struct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Sphere</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center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Material mat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B4B4B4"/>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257738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8A8E-360D-B34C-A2A7-BF009E19FB0D}"/>
              </a:ext>
            </a:extLst>
          </p:cNvPr>
          <p:cNvSpPr>
            <a:spLocks noGrp="1"/>
          </p:cNvSpPr>
          <p:nvPr>
            <p:ph type="title"/>
          </p:nvPr>
        </p:nvSpPr>
        <p:spPr/>
        <p:txBody>
          <a:bodyPr/>
          <a:lstStyle/>
          <a:p>
            <a:r>
              <a:rPr lang="pt-BR" dirty="0"/>
              <a:t>Materiais 2/4</a:t>
            </a:r>
          </a:p>
        </p:txBody>
      </p:sp>
      <p:sp>
        <p:nvSpPr>
          <p:cNvPr id="4" name="Slide Number Placeholder 3">
            <a:extLst>
              <a:ext uri="{FF2B5EF4-FFF2-40B4-BE49-F238E27FC236}">
                <a16:creationId xmlns:a16="http://schemas.microsoft.com/office/drawing/2014/main" id="{ECDB1F99-A394-DBB9-AE19-240A9964A9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58</a:t>
            </a:fld>
            <a:endParaRPr lang="en-BR"/>
          </a:p>
        </p:txBody>
      </p:sp>
      <p:sp>
        <p:nvSpPr>
          <p:cNvPr id="5" name="TextBox 4">
            <a:extLst>
              <a:ext uri="{FF2B5EF4-FFF2-40B4-BE49-F238E27FC236}">
                <a16:creationId xmlns:a16="http://schemas.microsoft.com/office/drawing/2014/main" id="{5BEE4CCB-8EBE-F8DF-4B3A-BE8DE2C55934}"/>
              </a:ext>
            </a:extLst>
          </p:cNvPr>
          <p:cNvSpPr txBox="1"/>
          <p:nvPr/>
        </p:nvSpPr>
        <p:spPr>
          <a:xfrm>
            <a:off x="237506" y="678795"/>
            <a:ext cx="8682974" cy="3323987"/>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bool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hit_sphere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Sphere</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t_min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t_max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out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hit_record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a:t>
            </a: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root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point_at_parameter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outward_normal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center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normal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set_face_normal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outward_normal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mat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mat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true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bool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near_zero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1e-8</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abs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abs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abs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0333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8A8E-360D-B34C-A2A7-BF009E19FB0D}"/>
              </a:ext>
            </a:extLst>
          </p:cNvPr>
          <p:cNvSpPr>
            <a:spLocks noGrp="1"/>
          </p:cNvSpPr>
          <p:nvPr>
            <p:ph type="title"/>
          </p:nvPr>
        </p:nvSpPr>
        <p:spPr/>
        <p:txBody>
          <a:bodyPr/>
          <a:lstStyle/>
          <a:p>
            <a:r>
              <a:rPr lang="pt-BR" dirty="0"/>
              <a:t>Materiais 3/4</a:t>
            </a:r>
          </a:p>
        </p:txBody>
      </p:sp>
      <p:sp>
        <p:nvSpPr>
          <p:cNvPr id="4" name="Slide Number Placeholder 3">
            <a:extLst>
              <a:ext uri="{FF2B5EF4-FFF2-40B4-BE49-F238E27FC236}">
                <a16:creationId xmlns:a16="http://schemas.microsoft.com/office/drawing/2014/main" id="{ECDB1F99-A394-DBB9-AE19-240A9964A9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59</a:t>
            </a:fld>
            <a:endParaRPr lang="en-BR"/>
          </a:p>
        </p:txBody>
      </p:sp>
      <p:sp>
        <p:nvSpPr>
          <p:cNvPr id="5" name="TextBox 4">
            <a:extLst>
              <a:ext uri="{FF2B5EF4-FFF2-40B4-BE49-F238E27FC236}">
                <a16:creationId xmlns:a16="http://schemas.microsoft.com/office/drawing/2014/main" id="{5BEE4CCB-8EBE-F8DF-4B3A-BE8DE2C55934}"/>
              </a:ext>
            </a:extLst>
          </p:cNvPr>
          <p:cNvSpPr txBox="1"/>
          <p:nvPr/>
        </p:nvSpPr>
        <p:spPr>
          <a:xfrm>
            <a:off x="213360" y="678795"/>
            <a:ext cx="8859520" cy="4154984"/>
          </a:xfrm>
          <a:prstGeom prst="rect">
            <a:avLst/>
          </a:prstGeom>
          <a:solidFill>
            <a:schemeClr val="tx1"/>
          </a:solidFill>
        </p:spPr>
        <p:txBody>
          <a:bodyPr wrap="square">
            <a:spAutoFit/>
          </a:bodyPr>
          <a:lstStyle/>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569CD6"/>
                </a:solidFill>
                <a:effectLst/>
                <a:latin typeface="Courier New" panose="02070309020205020404" pitchFamily="49" charset="0"/>
                <a:cs typeface="Courier New" panose="02070309020205020404" pitchFamily="49" charset="0"/>
              </a:rPr>
              <a:t>bool</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scatter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4EC9B0"/>
                </a:solidFill>
                <a:effectLst/>
                <a:latin typeface="Courier New" panose="02070309020205020404" pitchFamily="49" charset="0"/>
                <a:cs typeface="Courier New" panose="02070309020205020404" pitchFamily="49" charset="0"/>
              </a:rPr>
              <a:t>Material</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mat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Ray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r_in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hit_record</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out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vec3</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attenuation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out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Ray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scattered</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scatter_direction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normal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random_unit_vector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near_zero</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scatter_direction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scatter_direction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normal</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8A0DF"/>
                </a:solidFill>
                <a:effectLst/>
                <a:latin typeface="Courier New" panose="02070309020205020404" pitchFamily="49" charset="0"/>
                <a:cs typeface="Courier New" panose="02070309020205020404" pitchFamily="49" charset="0"/>
              </a:rPr>
              <a:t>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mat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type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scattered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Ray</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scatter_direction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attenuation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mat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albedo</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true</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8A0DF"/>
                </a:solidFill>
                <a:effectLst/>
                <a:latin typeface="Courier New" panose="02070309020205020404" pitchFamily="49" charset="0"/>
                <a:cs typeface="Courier New" panose="02070309020205020404" pitchFamily="49" charset="0"/>
              </a:rPr>
              <a:t>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mat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type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reflected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reflect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normalize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r_in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normal</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scattered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Ray</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p</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reflected</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attenuation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mat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albedo</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dot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scattered</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normal</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&gt;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endParaRPr lang="en-US" sz="1200" b="1" noProof="1">
              <a:solidFill>
                <a:srgbClr val="D8A0DF"/>
              </a:solidFill>
              <a:effectLst/>
              <a:latin typeface="Courier New" panose="02070309020205020404" pitchFamily="49" charset="0"/>
              <a:cs typeface="Courier New" panose="02070309020205020404" pitchFamily="49" charset="0"/>
            </a:endParaRPr>
          </a:p>
          <a:p>
            <a:r>
              <a:rPr lang="en-US" sz="1200" b="1" noProof="1">
                <a:solidFill>
                  <a:srgbClr val="D8A0DF"/>
                </a:solidFill>
                <a:latin typeface="Courier New" panose="02070309020205020404" pitchFamily="49" charset="0"/>
                <a:cs typeface="Courier New" panose="02070309020205020404" pitchFamily="49" charset="0"/>
              </a:rPr>
              <a:t>  </a:t>
            </a:r>
            <a:r>
              <a:rPr lang="en-US" sz="1200" b="1" noProof="1">
                <a:solidFill>
                  <a:srgbClr val="D8A0DF"/>
                </a:solidFill>
                <a:effectLst/>
                <a:latin typeface="Courier New" panose="02070309020205020404" pitchFamily="49" charset="0"/>
                <a:cs typeface="Courier New" panose="02070309020205020404" pitchFamily="49" charset="0"/>
              </a:rPr>
              <a:t>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false</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endParaRPr lang="en-US" sz="1200" b="1" noProof="1">
              <a:solidFill>
                <a:srgbClr val="B4B4B4"/>
              </a:solidFill>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855059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Path Tracer</a:t>
            </a:r>
            <a:endParaRPr dirty="0"/>
          </a:p>
        </p:txBody>
      </p:sp>
      <p:sp>
        <p:nvSpPr>
          <p:cNvPr id="92" name="Google Shape;92;p1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latin typeface="Arial"/>
                <a:ea typeface="Arial"/>
                <a:cs typeface="Arial"/>
                <a:sym typeface="Arial"/>
              </a:rPr>
              <a:t>Um Path Tracer é um método de renderização baseada em Monte Carlo para produzir imagens de cenas tridimensionais. Na prática, o livro usado trata de um Path Tracer.</a:t>
            </a:r>
            <a:endParaRPr dirty="0">
              <a:latin typeface="Arial"/>
              <a:ea typeface="Arial"/>
              <a:cs typeface="Arial"/>
              <a:sym typeface="Arial"/>
            </a:endParaRPr>
          </a:p>
        </p:txBody>
      </p:sp>
      <p:sp>
        <p:nvSpPr>
          <p:cNvPr id="93" name="Google Shape;93;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a:t>
            </a:fld>
            <a:endParaRPr dirty="0"/>
          </a:p>
        </p:txBody>
      </p:sp>
      <p:pic>
        <p:nvPicPr>
          <p:cNvPr id="94" name="Google Shape;94;p13"/>
          <p:cNvPicPr preferRelativeResize="0"/>
          <p:nvPr/>
        </p:nvPicPr>
        <p:blipFill>
          <a:blip r:embed="rId3">
            <a:alphaModFix/>
          </a:blip>
          <a:stretch>
            <a:fillRect/>
          </a:stretch>
        </p:blipFill>
        <p:spPr>
          <a:xfrm>
            <a:off x="2339825" y="2095725"/>
            <a:ext cx="3916899" cy="2937674"/>
          </a:xfrm>
          <a:prstGeom prst="rect">
            <a:avLst/>
          </a:prstGeom>
          <a:noFill/>
          <a:ln>
            <a:noFill/>
          </a:ln>
        </p:spPr>
      </p:pic>
      <p:sp>
        <p:nvSpPr>
          <p:cNvPr id="95" name="Google Shape;95;p13"/>
          <p:cNvSpPr txBox="1"/>
          <p:nvPr/>
        </p:nvSpPr>
        <p:spPr>
          <a:xfrm>
            <a:off x="1677825" y="5408925"/>
            <a:ext cx="6664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BR" sz="800">
                <a:solidFill>
                  <a:schemeClr val="dk1"/>
                </a:solidFill>
                <a:latin typeface="Calibri"/>
                <a:ea typeface="Calibri"/>
                <a:cs typeface="Calibri"/>
                <a:sym typeface="Calibri"/>
              </a:rPr>
              <a:t>fonte:</a:t>
            </a:r>
            <a:r>
              <a:rPr lang="en-BR" sz="100">
                <a:solidFill>
                  <a:schemeClr val="dk1"/>
                </a:solidFill>
                <a:latin typeface="Calibri"/>
                <a:ea typeface="Calibri"/>
                <a:cs typeface="Calibri"/>
                <a:sym typeface="Calibri"/>
              </a:rPr>
              <a:t> </a:t>
            </a:r>
            <a:r>
              <a:rPr lang="en-BR" sz="800">
                <a:solidFill>
                  <a:schemeClr val="dk1"/>
                </a:solidFill>
              </a:rPr>
              <a:t>https://github.com/YurongYou/Monte-Carlo-Path-Tracer</a:t>
            </a:r>
            <a:endParaRPr sz="1000"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8A8E-360D-B34C-A2A7-BF009E19FB0D}"/>
              </a:ext>
            </a:extLst>
          </p:cNvPr>
          <p:cNvSpPr>
            <a:spLocks noGrp="1"/>
          </p:cNvSpPr>
          <p:nvPr>
            <p:ph type="title"/>
          </p:nvPr>
        </p:nvSpPr>
        <p:spPr/>
        <p:txBody>
          <a:bodyPr/>
          <a:lstStyle/>
          <a:p>
            <a:r>
              <a:rPr lang="pt-BR" dirty="0"/>
              <a:t>Materiais 4/4</a:t>
            </a:r>
          </a:p>
        </p:txBody>
      </p:sp>
      <p:sp>
        <p:nvSpPr>
          <p:cNvPr id="4" name="Slide Number Placeholder 3">
            <a:extLst>
              <a:ext uri="{FF2B5EF4-FFF2-40B4-BE49-F238E27FC236}">
                <a16:creationId xmlns:a16="http://schemas.microsoft.com/office/drawing/2014/main" id="{ECDB1F99-A394-DBB9-AE19-240A9964A9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60</a:t>
            </a:fld>
            <a:endParaRPr lang="en-BR"/>
          </a:p>
        </p:txBody>
      </p:sp>
      <p:sp>
        <p:nvSpPr>
          <p:cNvPr id="5" name="TextBox 4">
            <a:extLst>
              <a:ext uri="{FF2B5EF4-FFF2-40B4-BE49-F238E27FC236}">
                <a16:creationId xmlns:a16="http://schemas.microsoft.com/office/drawing/2014/main" id="{5BEE4CCB-8EBE-F8DF-4B3A-BE8DE2C55934}"/>
              </a:ext>
            </a:extLst>
          </p:cNvPr>
          <p:cNvSpPr txBox="1"/>
          <p:nvPr/>
        </p:nvSpPr>
        <p:spPr>
          <a:xfrm>
            <a:off x="213360" y="678795"/>
            <a:ext cx="8686800" cy="4832092"/>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const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max_depth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4EC9B0"/>
                </a:solidFill>
                <a:effectLst/>
                <a:latin typeface="Courier New" panose="02070309020205020404" pitchFamily="49" charset="0"/>
                <a:cs typeface="Courier New" panose="02070309020205020404" pitchFamily="49" charset="0"/>
              </a:rPr>
              <a:t>vec3</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hit_record rec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raio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max_depth</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hitable_list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raio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scattered</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attenuation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scatter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mat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attenuation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scattered</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raio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scattered</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else</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break</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attenuation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else</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unit_direction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unit_direction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col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col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262439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68A8E-360D-B34C-A2A7-BF009E19FB0D}"/>
              </a:ext>
            </a:extLst>
          </p:cNvPr>
          <p:cNvSpPr>
            <a:spLocks noGrp="1"/>
          </p:cNvSpPr>
          <p:nvPr>
            <p:ph type="title"/>
          </p:nvPr>
        </p:nvSpPr>
        <p:spPr/>
        <p:txBody>
          <a:bodyPr/>
          <a:lstStyle/>
          <a:p>
            <a:r>
              <a:rPr lang="pt-BR" dirty="0"/>
              <a:t>Nova Cena</a:t>
            </a:r>
          </a:p>
        </p:txBody>
      </p:sp>
      <p:sp>
        <p:nvSpPr>
          <p:cNvPr id="4" name="Slide Number Placeholder 3">
            <a:extLst>
              <a:ext uri="{FF2B5EF4-FFF2-40B4-BE49-F238E27FC236}">
                <a16:creationId xmlns:a16="http://schemas.microsoft.com/office/drawing/2014/main" id="{ECDB1F99-A394-DBB9-AE19-240A9964A9C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61</a:t>
            </a:fld>
            <a:endParaRPr lang="en-BR"/>
          </a:p>
        </p:txBody>
      </p:sp>
      <p:sp>
        <p:nvSpPr>
          <p:cNvPr id="5" name="TextBox 4">
            <a:extLst>
              <a:ext uri="{FF2B5EF4-FFF2-40B4-BE49-F238E27FC236}">
                <a16:creationId xmlns:a16="http://schemas.microsoft.com/office/drawing/2014/main" id="{5BEE4CCB-8EBE-F8DF-4B3A-BE8DE2C55934}"/>
              </a:ext>
            </a:extLst>
          </p:cNvPr>
          <p:cNvSpPr txBox="1"/>
          <p:nvPr/>
        </p:nvSpPr>
        <p:spPr>
          <a:xfrm>
            <a:off x="213360" y="678795"/>
            <a:ext cx="8686800" cy="1815882"/>
          </a:xfrm>
          <a:prstGeom prst="rect">
            <a:avLst/>
          </a:prstGeom>
          <a:solidFill>
            <a:schemeClr val="tx1"/>
          </a:solidFill>
        </p:spPr>
        <p:txBody>
          <a:bodyPr wrap="square">
            <a:spAutoFit/>
          </a:bodyPr>
          <a:lstStyle/>
          <a:p>
            <a:r>
              <a:rPr lang="en-US" b="0" dirty="0">
                <a:solidFill>
                  <a:srgbClr val="DADADA"/>
                </a:solidFill>
                <a:effectLst/>
                <a:latin typeface="Menlo" panose="020B0609030804020204" pitchFamily="49" charset="0"/>
              </a:rPr>
              <a:t>Sphere world[]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9CDCFE"/>
                </a:solidFill>
                <a:effectLst/>
                <a:latin typeface="Menlo" panose="020B0609030804020204" pitchFamily="49" charset="0"/>
              </a:rPr>
              <a:t>Sphere</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4</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CDCAA"/>
                </a:solidFill>
                <a:effectLst/>
                <a:latin typeface="Menlo" panose="020B0609030804020204" pitchFamily="49" charset="0"/>
              </a:rPr>
              <a:t>  Sphere</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100.5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Material</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CDCAA"/>
                </a:solidFill>
                <a:effectLst/>
                <a:latin typeface="Menlo" panose="020B0609030804020204" pitchFamily="49" charset="0"/>
              </a:rPr>
              <a:t>  Sphere</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Material</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0.7</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CDCAA"/>
                </a:solidFill>
                <a:effectLst/>
                <a:latin typeface="Menlo" panose="020B0609030804020204" pitchFamily="49" charset="0"/>
              </a:rPr>
              <a:t>  Sphere</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Material</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CDCAA"/>
                </a:solidFill>
                <a:effectLst/>
                <a:latin typeface="Menlo" panose="020B0609030804020204" pitchFamily="49" charset="0"/>
              </a:rPr>
              <a:t>  Sphere</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Material</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0.8</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0.6</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0.2</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endParaRPr lang="en-US" b="0" dirty="0">
              <a:solidFill>
                <a:srgbClr val="DADADA"/>
              </a:solidFill>
              <a:effectLst/>
              <a:latin typeface="Menlo" panose="020B0609030804020204" pitchFamily="49" charset="0"/>
            </a:endParaRPr>
          </a:p>
        </p:txBody>
      </p:sp>
    </p:spTree>
    <p:extLst>
      <p:ext uri="{BB962C8B-B14F-4D97-AF65-F5344CB8AC3E}">
        <p14:creationId xmlns:p14="http://schemas.microsoft.com/office/powerpoint/2010/main" val="361761708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Resultado das esferas metálicas</a:t>
            </a:r>
            <a:endParaRPr dirty="0"/>
          </a:p>
        </p:txBody>
      </p:sp>
      <p:sp>
        <p:nvSpPr>
          <p:cNvPr id="378" name="Google Shape;378;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62</a:t>
            </a:fld>
            <a:endParaRPr/>
          </a:p>
        </p:txBody>
      </p:sp>
      <p:pic>
        <p:nvPicPr>
          <p:cNvPr id="9218" name="Picture 2">
            <a:extLst>
              <a:ext uri="{FF2B5EF4-FFF2-40B4-BE49-F238E27FC236}">
                <a16:creationId xmlns:a16="http://schemas.microsoft.com/office/drawing/2014/main" id="{DB0B8002-F20F-5662-7265-0611E2E7F7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191" y="739575"/>
            <a:ext cx="7993181" cy="44961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B20BD1BE-8A54-274C-5E6A-BFA770C96870}"/>
              </a:ext>
            </a:extLst>
          </p:cNvPr>
          <p:cNvSpPr txBox="1"/>
          <p:nvPr/>
        </p:nvSpPr>
        <p:spPr>
          <a:xfrm>
            <a:off x="2222161" y="5247336"/>
            <a:ext cx="4587240" cy="369332"/>
          </a:xfrm>
          <a:prstGeom prst="rect">
            <a:avLst/>
          </a:prstGeom>
          <a:noFill/>
        </p:spPr>
        <p:txBody>
          <a:bodyPr wrap="square">
            <a:spAutoFit/>
          </a:bodyPr>
          <a:lstStyle/>
          <a:p>
            <a:r>
              <a:rPr lang="pt-BR" sz="1800" dirty="0">
                <a:hlinkClick r:id="rId4"/>
              </a:rPr>
              <a:t>https://www.shadertoy.com/view/DtV3Rc</a:t>
            </a:r>
            <a:r>
              <a:rPr lang="pt-BR" sz="1800" dirty="0"/>
              <a:t> </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01BB-A0AB-F341-58F3-35875A3558E4}"/>
              </a:ext>
            </a:extLst>
          </p:cNvPr>
          <p:cNvSpPr>
            <a:spLocks noGrp="1"/>
          </p:cNvSpPr>
          <p:nvPr>
            <p:ph type="title"/>
          </p:nvPr>
        </p:nvSpPr>
        <p:spPr/>
        <p:txBody>
          <a:bodyPr/>
          <a:lstStyle/>
          <a:p>
            <a:r>
              <a:rPr lang="pt-BR"/>
              <a:t>Estratégias Avançadas de Ray </a:t>
            </a:r>
            <a:r>
              <a:rPr lang="pt-BR" err="1"/>
              <a:t>Tracing</a:t>
            </a:r>
            <a:endParaRPr lang="pt-BR"/>
          </a:p>
        </p:txBody>
      </p:sp>
      <p:sp>
        <p:nvSpPr>
          <p:cNvPr id="3" name="Text Placeholder 2">
            <a:extLst>
              <a:ext uri="{FF2B5EF4-FFF2-40B4-BE49-F238E27FC236}">
                <a16:creationId xmlns:a16="http://schemas.microsoft.com/office/drawing/2014/main" id="{02309B2A-9771-51B6-70F1-6BF0762B8623}"/>
              </a:ext>
            </a:extLst>
          </p:cNvPr>
          <p:cNvSpPr>
            <a:spLocks noGrp="1"/>
          </p:cNvSpPr>
          <p:nvPr>
            <p:ph type="body" idx="1"/>
          </p:nvPr>
        </p:nvSpPr>
        <p:spPr/>
        <p:txBody>
          <a:bodyPr/>
          <a:lstStyle/>
          <a:p>
            <a:r>
              <a:rPr lang="pt-BR"/>
              <a:t>Os seguintes a frente são estratégias adicionais para implementar em um Ray </a:t>
            </a:r>
            <a:r>
              <a:rPr lang="pt-BR" err="1"/>
              <a:t>Tracing</a:t>
            </a:r>
            <a:r>
              <a:rPr lang="pt-BR"/>
              <a:t>.</a:t>
            </a:r>
          </a:p>
          <a:p>
            <a:r>
              <a:rPr lang="pt-BR"/>
              <a:t>Fica de lição de casa implementar as estratégias em GLSL.</a:t>
            </a:r>
          </a:p>
        </p:txBody>
      </p:sp>
      <p:sp>
        <p:nvSpPr>
          <p:cNvPr id="4" name="Slide Number Placeholder 3">
            <a:extLst>
              <a:ext uri="{FF2B5EF4-FFF2-40B4-BE49-F238E27FC236}">
                <a16:creationId xmlns:a16="http://schemas.microsoft.com/office/drawing/2014/main" id="{636C70EB-B3FE-5EB3-2E36-D948F014589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63</a:t>
            </a:fld>
            <a:endParaRPr lang="en-BR"/>
          </a:p>
        </p:txBody>
      </p:sp>
    </p:spTree>
    <p:extLst>
      <p:ext uri="{BB962C8B-B14F-4D97-AF65-F5344CB8AC3E}">
        <p14:creationId xmlns:p14="http://schemas.microsoft.com/office/powerpoint/2010/main" val="41439797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54"/>
          <p:cNvPicPr preferRelativeResize="0"/>
          <p:nvPr/>
        </p:nvPicPr>
        <p:blipFill>
          <a:blip r:embed="rId3">
            <a:alphaModFix/>
          </a:blip>
          <a:stretch>
            <a:fillRect/>
          </a:stretch>
        </p:blipFill>
        <p:spPr>
          <a:xfrm>
            <a:off x="311838" y="1547540"/>
            <a:ext cx="2085975" cy="1447800"/>
          </a:xfrm>
          <a:prstGeom prst="rect">
            <a:avLst/>
          </a:prstGeom>
          <a:noFill/>
          <a:ln>
            <a:noFill/>
          </a:ln>
        </p:spPr>
      </p:pic>
      <p:sp>
        <p:nvSpPr>
          <p:cNvPr id="491" name="Google Shape;491;p5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Projeto 2.3</a:t>
            </a:r>
            <a:endParaRPr/>
          </a:p>
        </p:txBody>
      </p:sp>
      <p:sp>
        <p:nvSpPr>
          <p:cNvPr id="492" name="Google Shape;492;p54"/>
          <p:cNvSpPr txBox="1">
            <a:spLocks noGrp="1"/>
          </p:cNvSpPr>
          <p:nvPr>
            <p:ph type="body" idx="1"/>
          </p:nvPr>
        </p:nvSpPr>
        <p:spPr>
          <a:xfrm>
            <a:off x="390550" y="838983"/>
            <a:ext cx="8428200" cy="829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Vocês deverão implementar uma nova geometria para o Ray </a:t>
            </a:r>
            <a:r>
              <a:rPr lang="pt-BR" dirty="0" err="1"/>
              <a:t>Tracer</a:t>
            </a:r>
            <a:r>
              <a:rPr lang="pt-BR" dirty="0"/>
              <a:t> atual. Cada um terá a sua geometria.</a:t>
            </a:r>
            <a:endParaRPr dirty="0"/>
          </a:p>
        </p:txBody>
      </p:sp>
      <p:sp>
        <p:nvSpPr>
          <p:cNvPr id="493" name="Google Shape;493;p5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64</a:t>
            </a:fld>
            <a:endParaRPr/>
          </a:p>
        </p:txBody>
      </p:sp>
      <p:sp>
        <p:nvSpPr>
          <p:cNvPr id="494" name="Google Shape;494;p54"/>
          <p:cNvSpPr txBox="1"/>
          <p:nvPr/>
        </p:nvSpPr>
        <p:spPr>
          <a:xfrm>
            <a:off x="311850" y="2872906"/>
            <a:ext cx="16350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err="1">
                <a:solidFill>
                  <a:schemeClr val="dk1"/>
                </a:solidFill>
              </a:rPr>
              <a:t>Torus</a:t>
            </a:r>
            <a:endParaRPr sz="1900" b="1">
              <a:solidFill>
                <a:schemeClr val="dk1"/>
              </a:solidFill>
            </a:endParaRPr>
          </a:p>
        </p:txBody>
      </p:sp>
      <p:pic>
        <p:nvPicPr>
          <p:cNvPr id="495" name="Google Shape;495;p54"/>
          <p:cNvPicPr preferRelativeResize="0"/>
          <p:nvPr/>
        </p:nvPicPr>
        <p:blipFill>
          <a:blip r:embed="rId4">
            <a:alphaModFix/>
          </a:blip>
          <a:stretch>
            <a:fillRect/>
          </a:stretch>
        </p:blipFill>
        <p:spPr>
          <a:xfrm>
            <a:off x="2635423" y="1602716"/>
            <a:ext cx="1388150" cy="1506475"/>
          </a:xfrm>
          <a:prstGeom prst="rect">
            <a:avLst/>
          </a:prstGeom>
          <a:noFill/>
          <a:ln>
            <a:noFill/>
          </a:ln>
        </p:spPr>
      </p:pic>
      <p:sp>
        <p:nvSpPr>
          <p:cNvPr id="496" name="Google Shape;496;p54"/>
          <p:cNvSpPr txBox="1"/>
          <p:nvPr/>
        </p:nvSpPr>
        <p:spPr>
          <a:xfrm>
            <a:off x="2397825" y="2872915"/>
            <a:ext cx="1462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Cilindro</a:t>
            </a:r>
            <a:endParaRPr sz="1300" b="1">
              <a:solidFill>
                <a:schemeClr val="dk1"/>
              </a:solidFill>
            </a:endParaRPr>
          </a:p>
        </p:txBody>
      </p:sp>
      <p:pic>
        <p:nvPicPr>
          <p:cNvPr id="497" name="Google Shape;497;p54"/>
          <p:cNvPicPr preferRelativeResize="0"/>
          <p:nvPr/>
        </p:nvPicPr>
        <p:blipFill>
          <a:blip r:embed="rId5">
            <a:alphaModFix/>
          </a:blip>
          <a:stretch>
            <a:fillRect/>
          </a:stretch>
        </p:blipFill>
        <p:spPr>
          <a:xfrm>
            <a:off x="411650" y="3411399"/>
            <a:ext cx="1886375" cy="1653600"/>
          </a:xfrm>
          <a:prstGeom prst="rect">
            <a:avLst/>
          </a:prstGeom>
          <a:noFill/>
          <a:ln>
            <a:noFill/>
          </a:ln>
        </p:spPr>
      </p:pic>
      <p:sp>
        <p:nvSpPr>
          <p:cNvPr id="498" name="Google Shape;498;p54"/>
          <p:cNvSpPr txBox="1"/>
          <p:nvPr/>
        </p:nvSpPr>
        <p:spPr>
          <a:xfrm>
            <a:off x="311850" y="4933725"/>
            <a:ext cx="15759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Pirâmide</a:t>
            </a:r>
            <a:endParaRPr sz="1900" b="1">
              <a:solidFill>
                <a:schemeClr val="dk1"/>
              </a:solidFill>
            </a:endParaRPr>
          </a:p>
        </p:txBody>
      </p:sp>
      <p:pic>
        <p:nvPicPr>
          <p:cNvPr id="499" name="Google Shape;499;p54"/>
          <p:cNvPicPr preferRelativeResize="0"/>
          <p:nvPr/>
        </p:nvPicPr>
        <p:blipFill rotWithShape="1">
          <a:blip r:embed="rId6">
            <a:alphaModFix/>
          </a:blip>
          <a:srcRect t="8975"/>
          <a:stretch/>
        </p:blipFill>
        <p:spPr>
          <a:xfrm>
            <a:off x="4398000" y="1678915"/>
            <a:ext cx="1451587" cy="1382350"/>
          </a:xfrm>
          <a:prstGeom prst="rect">
            <a:avLst/>
          </a:prstGeom>
          <a:noFill/>
          <a:ln>
            <a:noFill/>
          </a:ln>
        </p:spPr>
      </p:pic>
      <p:sp>
        <p:nvSpPr>
          <p:cNvPr id="500" name="Google Shape;500;p54"/>
          <p:cNvSpPr txBox="1"/>
          <p:nvPr/>
        </p:nvSpPr>
        <p:spPr>
          <a:xfrm>
            <a:off x="4261175" y="2872915"/>
            <a:ext cx="1270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Cone</a:t>
            </a:r>
            <a:endParaRPr sz="1900" b="1">
              <a:solidFill>
                <a:schemeClr val="dk1"/>
              </a:solidFill>
            </a:endParaRPr>
          </a:p>
        </p:txBody>
      </p:sp>
      <p:pic>
        <p:nvPicPr>
          <p:cNvPr id="501" name="Google Shape;501;p54"/>
          <p:cNvPicPr preferRelativeResize="0"/>
          <p:nvPr/>
        </p:nvPicPr>
        <p:blipFill>
          <a:blip r:embed="rId7">
            <a:alphaModFix/>
          </a:blip>
          <a:stretch>
            <a:fillRect/>
          </a:stretch>
        </p:blipFill>
        <p:spPr>
          <a:xfrm>
            <a:off x="5888775" y="1704152"/>
            <a:ext cx="1488871" cy="1303600"/>
          </a:xfrm>
          <a:prstGeom prst="rect">
            <a:avLst/>
          </a:prstGeom>
          <a:noFill/>
          <a:ln>
            <a:noFill/>
          </a:ln>
        </p:spPr>
      </p:pic>
      <p:sp>
        <p:nvSpPr>
          <p:cNvPr id="502" name="Google Shape;502;p54"/>
          <p:cNvSpPr txBox="1"/>
          <p:nvPr/>
        </p:nvSpPr>
        <p:spPr>
          <a:xfrm>
            <a:off x="5807900" y="2872915"/>
            <a:ext cx="1270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Anel</a:t>
            </a:r>
            <a:endParaRPr sz="1900" b="1">
              <a:solidFill>
                <a:schemeClr val="dk1"/>
              </a:solidFill>
            </a:endParaRPr>
          </a:p>
        </p:txBody>
      </p:sp>
      <p:sp>
        <p:nvSpPr>
          <p:cNvPr id="505" name="Google Shape;505;p54"/>
          <p:cNvSpPr txBox="1"/>
          <p:nvPr/>
        </p:nvSpPr>
        <p:spPr>
          <a:xfrm>
            <a:off x="4093188" y="4933725"/>
            <a:ext cx="15759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err="1">
                <a:solidFill>
                  <a:schemeClr val="dk1"/>
                </a:solidFill>
              </a:rPr>
              <a:t>Parabolóide</a:t>
            </a:r>
            <a:endParaRPr sz="1900" b="1" dirty="0">
              <a:solidFill>
                <a:schemeClr val="dk1"/>
              </a:solidFill>
            </a:endParaRPr>
          </a:p>
        </p:txBody>
      </p:sp>
      <p:pic>
        <p:nvPicPr>
          <p:cNvPr id="506" name="Google Shape;506;p54"/>
          <p:cNvPicPr preferRelativeResize="0"/>
          <p:nvPr/>
        </p:nvPicPr>
        <p:blipFill>
          <a:blip r:embed="rId8">
            <a:alphaModFix/>
          </a:blip>
          <a:stretch>
            <a:fillRect/>
          </a:stretch>
        </p:blipFill>
        <p:spPr>
          <a:xfrm>
            <a:off x="5684375" y="3322050"/>
            <a:ext cx="1682450" cy="1638055"/>
          </a:xfrm>
          <a:prstGeom prst="rect">
            <a:avLst/>
          </a:prstGeom>
          <a:noFill/>
          <a:ln>
            <a:noFill/>
          </a:ln>
        </p:spPr>
      </p:pic>
      <p:sp>
        <p:nvSpPr>
          <p:cNvPr id="507" name="Google Shape;507;p54"/>
          <p:cNvSpPr txBox="1"/>
          <p:nvPr/>
        </p:nvSpPr>
        <p:spPr>
          <a:xfrm>
            <a:off x="5845275" y="4933725"/>
            <a:ext cx="15759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Steiner</a:t>
            </a:r>
            <a:endParaRPr sz="2100" b="1"/>
          </a:p>
        </p:txBody>
      </p:sp>
      <p:sp>
        <p:nvSpPr>
          <p:cNvPr id="508" name="Google Shape;508;p54"/>
          <p:cNvSpPr txBox="1"/>
          <p:nvPr/>
        </p:nvSpPr>
        <p:spPr>
          <a:xfrm>
            <a:off x="7385400" y="4933725"/>
            <a:ext cx="1682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err="1">
                <a:solidFill>
                  <a:schemeClr val="dk1"/>
                </a:solidFill>
              </a:rPr>
              <a:t>Hiperbolóide</a:t>
            </a:r>
            <a:endParaRPr sz="1900" b="1">
              <a:solidFill>
                <a:schemeClr val="dk1"/>
              </a:solidFill>
            </a:endParaRPr>
          </a:p>
          <a:p>
            <a:pPr marL="0" lvl="0" indent="0" algn="ctr" rtl="0">
              <a:spcBef>
                <a:spcPts val="0"/>
              </a:spcBef>
              <a:spcAft>
                <a:spcPts val="0"/>
              </a:spcAft>
              <a:buNone/>
            </a:pPr>
            <a:endParaRPr sz="1100" b="1">
              <a:solidFill>
                <a:schemeClr val="dk1"/>
              </a:solidFill>
            </a:endParaRPr>
          </a:p>
        </p:txBody>
      </p:sp>
      <p:pic>
        <p:nvPicPr>
          <p:cNvPr id="509" name="Google Shape;509;p54"/>
          <p:cNvPicPr preferRelativeResize="0"/>
          <p:nvPr/>
        </p:nvPicPr>
        <p:blipFill>
          <a:blip r:embed="rId9">
            <a:alphaModFix/>
          </a:blip>
          <a:stretch>
            <a:fillRect/>
          </a:stretch>
        </p:blipFill>
        <p:spPr>
          <a:xfrm>
            <a:off x="4013264" y="3511130"/>
            <a:ext cx="1766300" cy="1388150"/>
          </a:xfrm>
          <a:prstGeom prst="rect">
            <a:avLst/>
          </a:prstGeom>
          <a:noFill/>
          <a:ln>
            <a:noFill/>
          </a:ln>
        </p:spPr>
      </p:pic>
      <p:pic>
        <p:nvPicPr>
          <p:cNvPr id="510" name="Google Shape;510;p54"/>
          <p:cNvPicPr preferRelativeResize="0"/>
          <p:nvPr/>
        </p:nvPicPr>
        <p:blipFill>
          <a:blip r:embed="rId10">
            <a:alphaModFix/>
          </a:blip>
          <a:stretch>
            <a:fillRect/>
          </a:stretch>
        </p:blipFill>
        <p:spPr>
          <a:xfrm>
            <a:off x="7423425" y="3338875"/>
            <a:ext cx="1506475" cy="1506475"/>
          </a:xfrm>
          <a:prstGeom prst="rect">
            <a:avLst/>
          </a:prstGeom>
          <a:noFill/>
          <a:ln>
            <a:noFill/>
          </a:ln>
        </p:spPr>
      </p:pic>
      <p:sp>
        <p:nvSpPr>
          <p:cNvPr id="512" name="Google Shape;512;p54"/>
          <p:cNvSpPr txBox="1"/>
          <p:nvPr/>
        </p:nvSpPr>
        <p:spPr>
          <a:xfrm>
            <a:off x="7212800" y="2872915"/>
            <a:ext cx="18864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Gota</a:t>
            </a:r>
            <a:endParaRPr sz="1900" b="1">
              <a:solidFill>
                <a:schemeClr val="dk1"/>
              </a:solidFill>
            </a:endParaRPr>
          </a:p>
        </p:txBody>
      </p:sp>
      <p:pic>
        <p:nvPicPr>
          <p:cNvPr id="2" name="Google Shape;521;p55">
            <a:extLst>
              <a:ext uri="{FF2B5EF4-FFF2-40B4-BE49-F238E27FC236}">
                <a16:creationId xmlns:a16="http://schemas.microsoft.com/office/drawing/2014/main" id="{82933DF1-6373-D24C-0217-5B77AC2D2599}"/>
              </a:ext>
            </a:extLst>
          </p:cNvPr>
          <p:cNvPicPr preferRelativeResize="0"/>
          <p:nvPr/>
        </p:nvPicPr>
        <p:blipFill rotWithShape="1">
          <a:blip r:embed="rId11">
            <a:alphaModFix/>
          </a:blip>
          <a:srcRect b="8800"/>
          <a:stretch/>
        </p:blipFill>
        <p:spPr>
          <a:xfrm>
            <a:off x="7548622" y="1801424"/>
            <a:ext cx="1169733" cy="1152114"/>
          </a:xfrm>
          <a:prstGeom prst="rect">
            <a:avLst/>
          </a:prstGeom>
          <a:noFill/>
          <a:ln>
            <a:noFill/>
          </a:ln>
        </p:spPr>
      </p:pic>
      <p:sp>
        <p:nvSpPr>
          <p:cNvPr id="3" name="Google Shape;498;p54">
            <a:extLst>
              <a:ext uri="{FF2B5EF4-FFF2-40B4-BE49-F238E27FC236}">
                <a16:creationId xmlns:a16="http://schemas.microsoft.com/office/drawing/2014/main" id="{425464AA-8157-6529-51CB-D65DB0D21EC5}"/>
              </a:ext>
            </a:extLst>
          </p:cNvPr>
          <p:cNvSpPr txBox="1"/>
          <p:nvPr/>
        </p:nvSpPr>
        <p:spPr>
          <a:xfrm>
            <a:off x="2298025" y="4933725"/>
            <a:ext cx="1715238"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Taça</a:t>
            </a:r>
            <a:endParaRPr sz="1900" b="1">
              <a:solidFill>
                <a:schemeClr val="dk1"/>
              </a:solidFill>
            </a:endParaRPr>
          </a:p>
        </p:txBody>
      </p:sp>
      <p:pic>
        <p:nvPicPr>
          <p:cNvPr id="1026" name="Picture 2" descr="Wine Glass 3D Model - 3D CAD Browser">
            <a:extLst>
              <a:ext uri="{FF2B5EF4-FFF2-40B4-BE49-F238E27FC236}">
                <a16:creationId xmlns:a16="http://schemas.microsoft.com/office/drawing/2014/main" id="{89C62021-4749-F1B2-E791-75D2C65D5A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4945" y="3573910"/>
            <a:ext cx="1848260" cy="138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4688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Outras Geometrias</a:t>
            </a:r>
            <a:endParaRPr/>
          </a:p>
        </p:txBody>
      </p:sp>
      <p:sp>
        <p:nvSpPr>
          <p:cNvPr id="519" name="Google Shape;519;p55"/>
          <p:cNvSpPr txBox="1">
            <a:spLocks noGrp="1"/>
          </p:cNvSpPr>
          <p:nvPr>
            <p:ph type="body" idx="1"/>
          </p:nvPr>
        </p:nvSpPr>
        <p:spPr>
          <a:xfrm>
            <a:off x="390550" y="838975"/>
            <a:ext cx="8428200" cy="44448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a:t>A espiral e o coração são mais difíceis que a média. Alternativas:</a:t>
            </a:r>
            <a:endParaRPr/>
          </a:p>
          <a:p>
            <a:pPr marL="0" lvl="0" indent="0" algn="l" rtl="0">
              <a:spcBef>
                <a:spcPts val="400"/>
              </a:spcBef>
              <a:spcAft>
                <a:spcPts val="0"/>
              </a:spcAft>
              <a:buNone/>
            </a:pPr>
            <a:endParaRPr/>
          </a:p>
        </p:txBody>
      </p:sp>
      <p:sp>
        <p:nvSpPr>
          <p:cNvPr id="520" name="Google Shape;520;p5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65</a:t>
            </a:fld>
            <a:endParaRPr/>
          </a:p>
        </p:txBody>
      </p:sp>
      <p:pic>
        <p:nvPicPr>
          <p:cNvPr id="2" name="Google Shape;503;p54">
            <a:extLst>
              <a:ext uri="{FF2B5EF4-FFF2-40B4-BE49-F238E27FC236}">
                <a16:creationId xmlns:a16="http://schemas.microsoft.com/office/drawing/2014/main" id="{0E2E8F19-7F46-4FBF-CAA4-45DDCF1B00DA}"/>
              </a:ext>
            </a:extLst>
          </p:cNvPr>
          <p:cNvPicPr preferRelativeResize="0"/>
          <p:nvPr/>
        </p:nvPicPr>
        <p:blipFill>
          <a:blip r:embed="rId3">
            <a:alphaModFix/>
          </a:blip>
          <a:stretch>
            <a:fillRect/>
          </a:stretch>
        </p:blipFill>
        <p:spPr>
          <a:xfrm>
            <a:off x="6163317" y="1861176"/>
            <a:ext cx="1682451" cy="1604408"/>
          </a:xfrm>
          <a:prstGeom prst="rect">
            <a:avLst/>
          </a:prstGeom>
          <a:noFill/>
          <a:ln>
            <a:noFill/>
          </a:ln>
        </p:spPr>
      </p:pic>
      <p:sp>
        <p:nvSpPr>
          <p:cNvPr id="3" name="Google Shape;504;p54">
            <a:extLst>
              <a:ext uri="{FF2B5EF4-FFF2-40B4-BE49-F238E27FC236}">
                <a16:creationId xmlns:a16="http://schemas.microsoft.com/office/drawing/2014/main" id="{B249F07E-D4E6-3EA5-ABA7-B3578E22FFEA}"/>
              </a:ext>
            </a:extLst>
          </p:cNvPr>
          <p:cNvSpPr txBox="1"/>
          <p:nvPr/>
        </p:nvSpPr>
        <p:spPr>
          <a:xfrm>
            <a:off x="6163317" y="3456025"/>
            <a:ext cx="1575900" cy="7232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Coração</a:t>
            </a:r>
          </a:p>
          <a:p>
            <a:pPr marL="0" lvl="0" indent="0" algn="ctr" rtl="0">
              <a:spcBef>
                <a:spcPts val="0"/>
              </a:spcBef>
              <a:spcAft>
                <a:spcPts val="0"/>
              </a:spcAft>
              <a:buNone/>
            </a:pPr>
            <a:r>
              <a:rPr lang="pt-BR" sz="1600">
                <a:solidFill>
                  <a:schemeClr val="dk1"/>
                </a:solidFill>
              </a:rPr>
              <a:t>(difícil)</a:t>
            </a:r>
            <a:endParaRPr sz="1600">
              <a:solidFill>
                <a:schemeClr val="dk1"/>
              </a:solidFill>
            </a:endParaRPr>
          </a:p>
        </p:txBody>
      </p:sp>
    </p:spTree>
    <p:extLst>
      <p:ext uri="{BB962C8B-B14F-4D97-AF65-F5344CB8AC3E}">
        <p14:creationId xmlns:p14="http://schemas.microsoft.com/office/powerpoint/2010/main" val="113001034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Fuzzy</a:t>
            </a:r>
            <a:endParaRPr/>
          </a:p>
        </p:txBody>
      </p:sp>
      <p:sp>
        <p:nvSpPr>
          <p:cNvPr id="386" name="Google Shape;386;p47"/>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Podemos colocar colocar alguma aleatoriedade na reflexão, deslocando o destino do raio pelo deslocamento unitário radial.</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66</a:t>
            </a:fld>
            <a:endParaRPr/>
          </a:p>
        </p:txBody>
      </p:sp>
      <p:pic>
        <p:nvPicPr>
          <p:cNvPr id="388" name="Google Shape;388;p47"/>
          <p:cNvPicPr preferRelativeResize="0"/>
          <p:nvPr/>
        </p:nvPicPr>
        <p:blipFill>
          <a:blip r:embed="rId3">
            <a:alphaModFix/>
          </a:blip>
          <a:stretch>
            <a:fillRect/>
          </a:stretch>
        </p:blipFill>
        <p:spPr>
          <a:xfrm>
            <a:off x="1823350" y="2052838"/>
            <a:ext cx="5562600" cy="30956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09"/>
        <p:cNvGrpSpPr/>
        <p:nvPr/>
      </p:nvGrpSpPr>
      <p:grpSpPr>
        <a:xfrm>
          <a:off x="0" y="0"/>
          <a:ext cx="0" cy="0"/>
          <a:chOff x="0" y="0"/>
          <a:chExt cx="0" cy="0"/>
        </a:xfrm>
      </p:grpSpPr>
      <p:sp>
        <p:nvSpPr>
          <p:cNvPr id="410" name="Google Shape;410;p5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material Fuzzy</a:t>
            </a:r>
            <a:endParaRPr/>
          </a:p>
        </p:txBody>
      </p:sp>
      <p:sp>
        <p:nvSpPr>
          <p:cNvPr id="411" name="Google Shape;411;p5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67</a:t>
            </a:fld>
            <a:endParaRPr/>
          </a:p>
        </p:txBody>
      </p:sp>
      <p:pic>
        <p:nvPicPr>
          <p:cNvPr id="412" name="Google Shape;412;p50"/>
          <p:cNvPicPr preferRelativeResize="0"/>
          <p:nvPr/>
        </p:nvPicPr>
        <p:blipFill>
          <a:blip r:embed="rId3">
            <a:alphaModFix/>
          </a:blip>
          <a:stretch>
            <a:fillRect/>
          </a:stretch>
        </p:blipFill>
        <p:spPr>
          <a:xfrm>
            <a:off x="739550" y="900499"/>
            <a:ext cx="7664900" cy="43115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Materiais Dielétricos</a:t>
            </a:r>
            <a:endParaRPr/>
          </a:p>
        </p:txBody>
      </p:sp>
      <p:sp>
        <p:nvSpPr>
          <p:cNvPr id="54" name="Google Shape;54;p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650">
                <a:latin typeface="Arial"/>
                <a:ea typeface="Arial"/>
                <a:cs typeface="Arial"/>
                <a:sym typeface="Arial"/>
              </a:rPr>
              <a:t>Materiais transparentes como água, vidro e diamantes são dielétricos.</a:t>
            </a:r>
            <a:endParaRPr sz="265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a:latin typeface="Arial"/>
                <a:ea typeface="Arial"/>
                <a:cs typeface="Arial"/>
                <a:sym typeface="Arial"/>
              </a:rPr>
              <a:t>Quando um raio de luz os atinge, ele se divide em um raio refletido e um raio refratado (transmitido).</a:t>
            </a:r>
            <a:endParaRPr sz="265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a:latin typeface="Arial"/>
                <a:ea typeface="Arial"/>
                <a:cs typeface="Arial"/>
                <a:sym typeface="Arial"/>
              </a:rPr>
              <a:t>Vamos lidar com isso escolhendo aleatoriamente entre reflexão ou refração, e apenas gerando um raio de espalhamento por interação.</a:t>
            </a:r>
            <a:endParaRPr/>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Refração</a:t>
            </a:r>
            <a:endParaRPr/>
          </a:p>
        </p:txBody>
      </p:sp>
      <p:sp>
        <p:nvSpPr>
          <p:cNvPr id="62" name="Google Shape;62;p1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Teste do autor do livro texto.</a:t>
            </a:r>
            <a:endParaRPr/>
          </a:p>
        </p:txBody>
      </p:sp>
      <p:sp>
        <p:nvSpPr>
          <p:cNvPr id="63" name="Google Shape;63;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69</a:t>
            </a:fld>
            <a:endParaRPr/>
          </a:p>
        </p:txBody>
      </p:sp>
      <p:pic>
        <p:nvPicPr>
          <p:cNvPr id="64" name="Google Shape;64;p10"/>
          <p:cNvPicPr preferRelativeResize="0"/>
          <p:nvPr/>
        </p:nvPicPr>
        <p:blipFill>
          <a:blip r:embed="rId3">
            <a:alphaModFix/>
          </a:blip>
          <a:stretch>
            <a:fillRect/>
          </a:stretch>
        </p:blipFill>
        <p:spPr>
          <a:xfrm>
            <a:off x="1380500" y="1390000"/>
            <a:ext cx="5596625" cy="2798325"/>
          </a:xfrm>
          <a:prstGeom prst="rect">
            <a:avLst/>
          </a:prstGeom>
          <a:noFill/>
          <a:ln>
            <a:noFill/>
          </a:ln>
        </p:spPr>
      </p:pic>
      <p:sp>
        <p:nvSpPr>
          <p:cNvPr id="65" name="Google Shape;65;p10"/>
          <p:cNvSpPr txBox="1"/>
          <p:nvPr/>
        </p:nvSpPr>
        <p:spPr>
          <a:xfrm>
            <a:off x="716825" y="462330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800" b="1">
                <a:solidFill>
                  <a:schemeClr val="dk1"/>
                </a:solidFill>
                <a:latin typeface="Calibri"/>
                <a:ea typeface="Calibri"/>
                <a:cs typeface="Calibri"/>
                <a:sym typeface="Calibri"/>
              </a:rPr>
              <a:t>Quais são os problemas?</a:t>
            </a:r>
            <a:endParaRPr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Projeto</a:t>
            </a:r>
            <a:endParaRPr dirty="0"/>
          </a:p>
        </p:txBody>
      </p:sp>
      <p:sp>
        <p:nvSpPr>
          <p:cNvPr id="102" name="Google Shape;102;p14"/>
          <p:cNvSpPr txBox="1">
            <a:spLocks noGrp="1"/>
          </p:cNvSpPr>
          <p:nvPr>
            <p:ph type="body" idx="1"/>
          </p:nvPr>
        </p:nvSpPr>
        <p:spPr>
          <a:xfrm>
            <a:off x="390550" y="838983"/>
            <a:ext cx="8428200" cy="85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Vocês irão desenvolver um Path Tracer baseado na proposta do livro texto em GLSL.</a:t>
            </a:r>
            <a:endParaRPr dirty="0"/>
          </a:p>
        </p:txBody>
      </p:sp>
      <p:sp>
        <p:nvSpPr>
          <p:cNvPr id="103" name="Google Shape;103;p1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a:t>
            </a:fld>
            <a:endParaRPr dirty="0"/>
          </a:p>
        </p:txBody>
      </p:sp>
      <p:pic>
        <p:nvPicPr>
          <p:cNvPr id="104" name="Google Shape;104;p14"/>
          <p:cNvPicPr preferRelativeResize="0"/>
          <p:nvPr/>
        </p:nvPicPr>
        <p:blipFill>
          <a:blip r:embed="rId3">
            <a:alphaModFix/>
          </a:blip>
          <a:stretch>
            <a:fillRect/>
          </a:stretch>
        </p:blipFill>
        <p:spPr>
          <a:xfrm>
            <a:off x="1446313" y="1647425"/>
            <a:ext cx="5703924" cy="38026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Lei de Snell-Descartes</a:t>
            </a:r>
            <a:endParaRPr/>
          </a:p>
        </p:txBody>
      </p:sp>
      <p:sp>
        <p:nvSpPr>
          <p:cNvPr id="72" name="Google Shape;72;p1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refração é descrita por:</a:t>
            </a:r>
            <a:endParaRPr/>
          </a:p>
        </p:txBody>
      </p:sp>
      <p:sp>
        <p:nvSpPr>
          <p:cNvPr id="73" name="Google Shape;73;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70</a:t>
            </a:fld>
            <a:endParaRPr/>
          </a:p>
        </p:txBody>
      </p:sp>
      <p:pic>
        <p:nvPicPr>
          <p:cNvPr id="74" name="Google Shape;74;p11"/>
          <p:cNvPicPr preferRelativeResize="0"/>
          <p:nvPr/>
        </p:nvPicPr>
        <p:blipFill>
          <a:blip r:embed="rId3">
            <a:alphaModFix/>
          </a:blip>
          <a:stretch>
            <a:fillRect/>
          </a:stretch>
        </p:blipFill>
        <p:spPr>
          <a:xfrm>
            <a:off x="2378300" y="2022375"/>
            <a:ext cx="4548000" cy="3544475"/>
          </a:xfrm>
          <a:prstGeom prst="rect">
            <a:avLst/>
          </a:prstGeom>
          <a:noFill/>
          <a:ln>
            <a:noFill/>
          </a:ln>
        </p:spPr>
      </p:pic>
      <p:pic>
        <p:nvPicPr>
          <p:cNvPr id="75" name="Google Shape;75;p11" descr="{&quot;id&quot;:&quot;1&quot;,&quot;code&quot;:&quot;$$\\eta\\cdot\\sin\\theta=\\eta^{\\prime}\\cdot\\sin\\theta^{\\prime}$$&quot;,&quot;aid&quot;:null,&quot;backgroundColorModified&quot;:null,&quot;font&quot;:{&quot;size&quot;:12,&quot;family&quot;:&quot;Arial&quot;,&quot;color&quot;:&quot;#000000&quot;},&quot;type&quot;:&quot;$$&quot;,&quot;backgroundColor&quot;:&quot;#FFFFFF&quot;,&quot;ts&quot;:1635342722365,&quot;cs&quot;:&quot;slicTWLCwW1l372lowvWkg==&quot;,&quot;size&quot;:{&quot;width&quot;:148.5,&quot;height&quot;:19.333333333333332}}"/>
          <p:cNvPicPr preferRelativeResize="0"/>
          <p:nvPr/>
        </p:nvPicPr>
        <p:blipFill>
          <a:blip r:embed="rId4">
            <a:alphaModFix/>
          </a:blip>
          <a:stretch>
            <a:fillRect/>
          </a:stretch>
        </p:blipFill>
        <p:spPr>
          <a:xfrm>
            <a:off x="796200" y="1328268"/>
            <a:ext cx="3414325" cy="444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raio de entrada (R) vai ser refratado em um raio (R').</a:t>
            </a:r>
            <a:endParaRPr/>
          </a:p>
          <a:p>
            <a:pPr marL="0" lvl="0" indent="0" algn="l" rtl="0">
              <a:spcBef>
                <a:spcPts val="400"/>
              </a:spcBef>
              <a:spcAft>
                <a:spcPts val="0"/>
              </a:spcAft>
              <a:buNone/>
            </a:pPr>
            <a:r>
              <a:rPr lang="en-BR"/>
              <a:t>Para efetuar os cálculos vamos dividir o raio refratado nos componentes perpendicular e paralelos a normal.</a:t>
            </a:r>
            <a:endParaRPr/>
          </a:p>
        </p:txBody>
      </p:sp>
      <p:sp>
        <p:nvSpPr>
          <p:cNvPr id="82" name="Google Shape;82;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71</a:t>
            </a:fld>
            <a:endParaRPr/>
          </a:p>
        </p:txBody>
      </p:sp>
      <p:pic>
        <p:nvPicPr>
          <p:cNvPr id="84" name="Google Shape;84;p12" descr="{&quot;aid&quot;:null,&quot;backgroundColorModified&quot;:false,&quot;font&quot;:{&quot;color&quot;:&quot;#000000&quot;,&quot;size&quot;:33.5,&quot;family&quot;:&quot;Arial&quot;},&quot;type&quot;:&quot;$$&quot;,&quot;backgroundColor&quot;:&quot;#FFFFFF&quot;,&quot;code&quot;:&quot;$$\\mathbf{\\text{R}^{\\prime}}=\\mathbf{\\text{R}_{\\perp}^{\\prime}}+\\mathbf{\\text{R}_{\\parallel}^{\\prime}}$$&quot;,&quot;id&quot;:&quot;2&quot;,&quot;ts&quot;:1635342938762,&quot;cs&quot;:&quot;qlAR6glUQb8bPet13GJRGA==&quot;,&quot;size&quot;:{&quot;width&quot;:325.50000000000006,&quot;height&quot;:66}}"/>
          <p:cNvPicPr preferRelativeResize="0"/>
          <p:nvPr/>
        </p:nvPicPr>
        <p:blipFill>
          <a:blip r:embed="rId3">
            <a:alphaModFix/>
          </a:blip>
          <a:stretch>
            <a:fillRect/>
          </a:stretch>
        </p:blipFill>
        <p:spPr>
          <a:xfrm>
            <a:off x="2986295" y="2008825"/>
            <a:ext cx="2974858" cy="603192"/>
          </a:xfrm>
          <a:prstGeom prst="rect">
            <a:avLst/>
          </a:prstGeom>
          <a:noFill/>
          <a:ln>
            <a:noFill/>
          </a:ln>
        </p:spPr>
      </p:pic>
      <p:sp>
        <p:nvSpPr>
          <p:cNvPr id="85" name="Google Shape;85;p12"/>
          <p:cNvSpPr txBox="1">
            <a:spLocks noGrp="1"/>
          </p:cNvSpPr>
          <p:nvPr>
            <p:ph type="body" idx="1"/>
          </p:nvPr>
        </p:nvSpPr>
        <p:spPr>
          <a:xfrm>
            <a:off x="390550" y="28167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solução para o R perpendicular e paralelo é:</a:t>
            </a:r>
            <a:endParaRPr/>
          </a:p>
        </p:txBody>
      </p:sp>
      <p:pic>
        <p:nvPicPr>
          <p:cNvPr id="86" name="Google Shape;86;p12" descr="{&quot;font&quot;:{&quot;size&quot;:33.5,&quot;family&quot;:&quot;Arial&quot;,&quot;color&quot;:&quot;#000000&quot;},&quot;type&quot;:&quot;$$&quot;,&quot;backgroundColor&quot;:&quot;#FFFFFF&quot;,&quot;code&quot;:&quot;$$\\mathbf{\\text{R}_{\\perp}^{\\prime}}=\\frac{\\eta}{\\eta^{\\prime}}\\left(\\mathbf{R}+\\cos\\theta \\mathbf{n}\\right)$$&quot;,&quot;backgroundColorModified&quot;:false,&quot;aid&quot;:null,&quot;id&quot;:&quot;2&quot;,&quot;ts&quot;:1635343137427,&quot;cs&quot;:&quot;qwX77rUTRanlx0HFMeSssA==&quot;,&quot;size&quot;:{&quot;width&quot;:489,&quot;height&quot;:106}}"/>
          <p:cNvPicPr preferRelativeResize="0"/>
          <p:nvPr/>
        </p:nvPicPr>
        <p:blipFill>
          <a:blip r:embed="rId4">
            <a:alphaModFix/>
          </a:blip>
          <a:stretch>
            <a:fillRect/>
          </a:stretch>
        </p:blipFill>
        <p:spPr>
          <a:xfrm>
            <a:off x="2270485" y="3411563"/>
            <a:ext cx="4469140" cy="968763"/>
          </a:xfrm>
          <a:prstGeom prst="rect">
            <a:avLst/>
          </a:prstGeom>
          <a:noFill/>
          <a:ln>
            <a:noFill/>
          </a:ln>
        </p:spPr>
      </p:pic>
      <p:pic>
        <p:nvPicPr>
          <p:cNvPr id="87" name="Google Shape;87;p12" descr="{&quot;font&quot;:{&quot;color&quot;:&quot;#000000&quot;,&quot;size&quot;:33.5,&quot;family&quot;:&quot;Arial&quot;},&quot;code&quot;:&quot;$$\\mathbf{\\text{R}_{\\parallel}^{\\prime}}=-{\\sqrt[]{1-\\mathbf{\\left|\\mathbf{R_{\\perp}^{\\prime}}\\right|}^{2}}}\\cdot \\mathbf{n}$$&quot;,&quot;type&quot;:&quot;$$&quot;,&quot;backgroundColorModified&quot;:false,&quot;aid&quot;:null,&quot;id&quot;:&quot;2&quot;,&quot;backgroundColor&quot;:&quot;#FFFFFF&quot;,&quot;ts&quot;:1635343344801,&quot;cs&quot;:&quot;SceWZLi9KNh73tUEL1CIVw==&quot;,&quot;size&quot;:{&quot;width&quot;:516.5,&quot;height&quot;:94.5}}"/>
          <p:cNvPicPr preferRelativeResize="0"/>
          <p:nvPr/>
        </p:nvPicPr>
        <p:blipFill>
          <a:blip r:embed="rId5">
            <a:alphaModFix/>
          </a:blip>
          <a:stretch>
            <a:fillRect/>
          </a:stretch>
        </p:blipFill>
        <p:spPr>
          <a:xfrm>
            <a:off x="2144825" y="4627564"/>
            <a:ext cx="4720472" cy="863661"/>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92"/>
        <p:cNvGrpSpPr/>
        <p:nvPr/>
      </p:nvGrpSpPr>
      <p:grpSpPr>
        <a:xfrm>
          <a:off x="0" y="0"/>
          <a:ext cx="0" cy="0"/>
          <a:chOff x="0" y="0"/>
          <a:chExt cx="0" cy="0"/>
        </a:xfrm>
      </p:grpSpPr>
      <p:sp>
        <p:nvSpPr>
          <p:cNvPr id="93" name="Google Shape;93;p13"/>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calcular o valor do cosseno de 𝞱 podemos usar o produto escalar dos vetores. Ou seja:</a:t>
            </a:r>
            <a:endParaRPr/>
          </a:p>
          <a:p>
            <a:pPr marL="0" lvl="0" indent="0" algn="l" rtl="0">
              <a:spcBef>
                <a:spcPts val="400"/>
              </a:spcBef>
              <a:spcAft>
                <a:spcPts val="0"/>
              </a:spcAft>
              <a:buNone/>
            </a:pPr>
            <a:endParaRPr/>
          </a:p>
        </p:txBody>
      </p:sp>
      <p:sp>
        <p:nvSpPr>
          <p:cNvPr id="94" name="Google Shape;94;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95" name="Google Shape;95;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72</a:t>
            </a:fld>
            <a:endParaRPr/>
          </a:p>
        </p:txBody>
      </p:sp>
      <p:pic>
        <p:nvPicPr>
          <p:cNvPr id="96" name="Google Shape;96;p13" descr="{&quot;aid&quot;:null,&quot;backgroundColorModified&quot;:false,&quot;font&quot;:{&quot;color&quot;:&quot;#000000&quot;,&quot;size&quot;:32,&quot;family&quot;:&quot;Arial&quot;},&quot;backgroundColor&quot;:&quot;#FFFFFF&quot;,&quot;type&quot;:&quot;$$&quot;,&quot;id&quot;:&quot;2&quot;,&quot;code&quot;:&quot;$$\\mathbf{a}\\cdot \\mathbf{b}=\\left|\\mathbf{a}\\right|\\left|\\mathbf{b}\\right|\\cos\\theta$$&quot;,&quot;ts&quot;:1635343564716,&quot;cs&quot;:&quot;BcWaxeIEtoHetXDGZN8Zzg==&quot;,&quot;size&quot;:{&quot;width&quot;:383.6666666666667,&quot;height&quot;:50.333333333333336}}"/>
          <p:cNvPicPr preferRelativeResize="0"/>
          <p:nvPr/>
        </p:nvPicPr>
        <p:blipFill>
          <a:blip r:embed="rId3">
            <a:alphaModFix/>
          </a:blip>
          <a:stretch>
            <a:fillRect/>
          </a:stretch>
        </p:blipFill>
        <p:spPr>
          <a:xfrm>
            <a:off x="2986295" y="1637585"/>
            <a:ext cx="3654425" cy="479425"/>
          </a:xfrm>
          <a:prstGeom prst="rect">
            <a:avLst/>
          </a:prstGeom>
          <a:noFill/>
          <a:ln>
            <a:noFill/>
          </a:ln>
        </p:spPr>
      </p:pic>
      <p:sp>
        <p:nvSpPr>
          <p:cNvPr id="97" name="Google Shape;97;p13"/>
          <p:cNvSpPr txBox="1">
            <a:spLocks noGrp="1"/>
          </p:cNvSpPr>
          <p:nvPr>
            <p:ph type="body" idx="1"/>
          </p:nvPr>
        </p:nvSpPr>
        <p:spPr>
          <a:xfrm>
            <a:off x="390550" y="22464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Restringindo </a:t>
            </a:r>
            <a:r>
              <a:rPr lang="en-BR" b="1"/>
              <a:t>a</a:t>
            </a:r>
            <a:r>
              <a:rPr lang="en-BR"/>
              <a:t> e </a:t>
            </a:r>
            <a:r>
              <a:rPr lang="en-BR" b="1"/>
              <a:t>b</a:t>
            </a:r>
            <a:r>
              <a:rPr lang="en-BR"/>
              <a:t> a vetores unitários:</a:t>
            </a:r>
            <a:endParaRPr/>
          </a:p>
        </p:txBody>
      </p:sp>
      <p:pic>
        <p:nvPicPr>
          <p:cNvPr id="98" name="Google Shape;98;p13" descr="{&quot;code&quot;:&quot;$$\\mathbf{\\text{R}_{\\perp}^{\\prime}}=\\frac{\\eta}{\\eta^{\\prime}}\\left(\\mathbf{R}+\\left(-\\mathbf{R}\\cdot \\mathbf{n}\\right)\\mathbf{n}\\right)$$&quot;,&quot;backgroundColorModified&quot;:false,&quot;id&quot;:&quot;2&quot;,&quot;backgroundColor&quot;:&quot;#FFFFFF&quot;,&quot;type&quot;:&quot;$$&quot;,&quot;font&quot;:{&quot;size&quot;:32,&quot;family&quot;:&quot;Arial&quot;,&quot;color&quot;:&quot;#000000&quot;},&quot;aid&quot;:null,&quot;ts&quot;:1635343745037,&quot;cs&quot;:&quot;9Mls4yEYgjS8MK4pLlqaeg==&quot;,&quot;size&quot;:{&quot;width&quot;:557.0000000000001,&quot;height&quot;:101.5}}"/>
          <p:cNvPicPr preferRelativeResize="0"/>
          <p:nvPr/>
        </p:nvPicPr>
        <p:blipFill>
          <a:blip r:embed="rId4">
            <a:alphaModFix/>
          </a:blip>
          <a:stretch>
            <a:fillRect/>
          </a:stretch>
        </p:blipFill>
        <p:spPr>
          <a:xfrm>
            <a:off x="2296110" y="4419923"/>
            <a:ext cx="5305425" cy="966788"/>
          </a:xfrm>
          <a:prstGeom prst="rect">
            <a:avLst/>
          </a:prstGeom>
          <a:noFill/>
          <a:ln>
            <a:noFill/>
          </a:ln>
        </p:spPr>
      </p:pic>
      <p:pic>
        <p:nvPicPr>
          <p:cNvPr id="99" name="Google Shape;99;p13" descr="{&quot;type&quot;:&quot;$$&quot;,&quot;id&quot;:&quot;2&quot;,&quot;code&quot;:&quot;$$\\mathbf{a}\\cdot \\mathbf{b}=\\cos\\theta$$&quot;,&quot;font&quot;:{&quot;family&quot;:&quot;Arial&quot;,&quot;color&quot;:&quot;#000000&quot;,&quot;size&quot;:32},&quot;backgroundColor&quot;:&quot;#FFFFFF&quot;,&quot;backgroundColorModified&quot;:false,&quot;aid&quot;:null,&quot;ts&quot;:1635343645884,&quot;cs&quot;:&quot;k/GhbIwYGHiW52sMYaaJcw==&quot;,&quot;size&quot;:{&quot;width&quot;:259.8,&quot;height&quot;:36}}"/>
          <p:cNvPicPr preferRelativeResize="0"/>
          <p:nvPr/>
        </p:nvPicPr>
        <p:blipFill>
          <a:blip r:embed="rId5">
            <a:alphaModFix/>
          </a:blip>
          <a:stretch>
            <a:fillRect/>
          </a:stretch>
        </p:blipFill>
        <p:spPr>
          <a:xfrm>
            <a:off x="3083583" y="2762460"/>
            <a:ext cx="2474595" cy="342900"/>
          </a:xfrm>
          <a:prstGeom prst="rect">
            <a:avLst/>
          </a:prstGeom>
          <a:noFill/>
          <a:ln>
            <a:noFill/>
          </a:ln>
        </p:spPr>
      </p:pic>
      <p:sp>
        <p:nvSpPr>
          <p:cNvPr id="100" name="Google Shape;100;p13"/>
          <p:cNvSpPr txBox="1">
            <a:spLocks noGrp="1"/>
          </p:cNvSpPr>
          <p:nvPr>
            <p:ph type="body" idx="1"/>
          </p:nvPr>
        </p:nvSpPr>
        <p:spPr>
          <a:xfrm>
            <a:off x="390550" y="3555741"/>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Dessa forma a componente perpendicular do raio refratado fica:</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Esferas de Vidro</a:t>
            </a:r>
            <a:endParaRPr/>
          </a:p>
        </p:txBody>
      </p:sp>
      <p:sp>
        <p:nvSpPr>
          <p:cNvPr id="131" name="Google Shape;131;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73</a:t>
            </a:fld>
            <a:endParaRPr/>
          </a:p>
        </p:txBody>
      </p:sp>
      <p:pic>
        <p:nvPicPr>
          <p:cNvPr id="132" name="Google Shape;132;p17"/>
          <p:cNvPicPr preferRelativeResize="0"/>
          <p:nvPr/>
        </p:nvPicPr>
        <p:blipFill>
          <a:blip r:embed="rId3">
            <a:alphaModFix/>
          </a:blip>
          <a:stretch>
            <a:fillRect/>
          </a:stretch>
        </p:blipFill>
        <p:spPr>
          <a:xfrm>
            <a:off x="616650" y="781559"/>
            <a:ext cx="7910700" cy="444976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 Total Internal Reflection</a:t>
            </a:r>
            <a:endParaRPr/>
          </a:p>
        </p:txBody>
      </p:sp>
      <p:sp>
        <p:nvSpPr>
          <p:cNvPr id="139" name="Google Shape;139;p18"/>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Uma situação curiosa pode acontecer quando o raio de luz sai de um meio de maior índice de refração para um índice menor.</a:t>
            </a:r>
            <a:endParaRPr/>
          </a:p>
          <a:p>
            <a:pPr marL="0" lvl="0" indent="0" algn="l" rtl="0">
              <a:spcBef>
                <a:spcPts val="1000"/>
              </a:spcBef>
              <a:spcAft>
                <a:spcPts val="1000"/>
              </a:spcAft>
              <a:buNone/>
            </a:pPr>
            <a:r>
              <a:rPr lang="en-BR"/>
              <a:t>Lembrando que podemos calcular o ângulo do raio refratado:</a:t>
            </a:r>
            <a:endParaRPr/>
          </a:p>
        </p:txBody>
      </p:sp>
      <p:sp>
        <p:nvSpPr>
          <p:cNvPr id="140" name="Google Shape;140;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74</a:t>
            </a:fld>
            <a:endParaRPr/>
          </a:p>
        </p:txBody>
      </p:sp>
      <p:pic>
        <p:nvPicPr>
          <p:cNvPr id="141" name="Google Shape;141;p18" descr="{&quot;id&quot;:&quot;1&quot;,&quot;backgroundColor&quot;:&quot;#FFFFFF&quot;,&quot;backgroundColorModified&quot;:false,&quot;type&quot;:&quot;$$&quot;,&quot;font&quot;:{&quot;color&quot;:&quot;#000000&quot;,&quot;size&quot;:28.5,&quot;family&quot;:&quot;Arial&quot;},&quot;aid&quot;:null,&quot;code&quot;:&quot;$$\\sin\\theta^{\\prime}=\\frac{\\eta}{\\eta^{\\prime}}\\cdot\\sin\\theta$$&quot;,&quot;ts&quot;:1635344787185,&quot;cs&quot;:&quot;s0kvNsmh5Mcf9zr0e33uUQ==&quot;,&quot;size&quot;:{&quot;width&quot;:319.75000000000006,&quot;height&quot;:90.25}}"/>
          <p:cNvPicPr preferRelativeResize="0"/>
          <p:nvPr/>
        </p:nvPicPr>
        <p:blipFill>
          <a:blip r:embed="rId3">
            <a:alphaModFix/>
          </a:blip>
          <a:stretch>
            <a:fillRect/>
          </a:stretch>
        </p:blipFill>
        <p:spPr>
          <a:xfrm>
            <a:off x="3049195" y="2122043"/>
            <a:ext cx="3045619" cy="859631"/>
          </a:xfrm>
          <a:prstGeom prst="rect">
            <a:avLst/>
          </a:prstGeom>
          <a:noFill/>
          <a:ln>
            <a:noFill/>
          </a:ln>
        </p:spPr>
      </p:pic>
      <p:sp>
        <p:nvSpPr>
          <p:cNvPr id="142" name="Google Shape;142;p18"/>
          <p:cNvSpPr txBox="1">
            <a:spLocks noGrp="1"/>
          </p:cNvSpPr>
          <p:nvPr>
            <p:ph type="body" idx="1"/>
          </p:nvPr>
        </p:nvSpPr>
        <p:spPr>
          <a:xfrm>
            <a:off x="390550" y="321027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Suponha agora o raio indo do vidro (n=1.5) para o ar (n = 1.0):</a:t>
            </a:r>
            <a:endParaRPr/>
          </a:p>
        </p:txBody>
      </p:sp>
      <p:pic>
        <p:nvPicPr>
          <p:cNvPr id="143" name="Google Shape;143;p18" descr="{&quot;id&quot;:&quot;1&quot;,&quot;backgroundColor&quot;:&quot;#FFFFFF&quot;,&quot;type&quot;:&quot;$$&quot;,&quot;font&quot;:{&quot;size&quot;:28.5,&quot;color&quot;:&quot;#000000&quot;,&quot;family&quot;:&quot;Arial&quot;},&quot;code&quot;:&quot;$$\\sin\\theta^{\\prime}=\\frac{1.5}{1.0}\\cdot\\sin\\theta$$&quot;,&quot;aid&quot;:null,&quot;backgroundColorModified&quot;:false,&quot;ts&quot;:1635344897703,&quot;cs&quot;:&quot;n/zhYeAb5sg94sGrH+TH7A==&quot;,&quot;size&quot;:{&quot;width&quot;:343.75000000000006,&quot;height&quot;:91.5}}"/>
          <p:cNvPicPr preferRelativeResize="0"/>
          <p:nvPr/>
        </p:nvPicPr>
        <p:blipFill>
          <a:blip r:embed="rId4">
            <a:alphaModFix/>
          </a:blip>
          <a:stretch>
            <a:fillRect/>
          </a:stretch>
        </p:blipFill>
        <p:spPr>
          <a:xfrm>
            <a:off x="3081832" y="3846514"/>
            <a:ext cx="3274219" cy="871538"/>
          </a:xfrm>
          <a:prstGeom prst="rect">
            <a:avLst/>
          </a:prstGeom>
          <a:noFill/>
          <a:ln>
            <a:noFill/>
          </a:ln>
        </p:spPr>
      </p:pic>
      <p:sp>
        <p:nvSpPr>
          <p:cNvPr id="144" name="Google Shape;144;p18"/>
          <p:cNvSpPr txBox="1">
            <a:spLocks noGrp="1"/>
          </p:cNvSpPr>
          <p:nvPr>
            <p:ph type="body" idx="1"/>
          </p:nvPr>
        </p:nvSpPr>
        <p:spPr>
          <a:xfrm>
            <a:off x="323950" y="497602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Você vê algum problema?</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Interna / Total Internal Reflection</a:t>
            </a:r>
            <a:endParaRPr/>
          </a:p>
        </p:txBody>
      </p:sp>
      <p:sp>
        <p:nvSpPr>
          <p:cNvPr id="151" name="Google Shape;151;p19"/>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 valor de seno 𝞱 não pode ser maior que 1, e conforme a incidência o ângulo a fórmula pode ficar sem solução.</a:t>
            </a:r>
            <a:endParaRPr/>
          </a:p>
        </p:txBody>
      </p:sp>
      <p:sp>
        <p:nvSpPr>
          <p:cNvPr id="152" name="Google Shape;152;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75</a:t>
            </a:fld>
            <a:endParaRPr/>
          </a:p>
        </p:txBody>
      </p:sp>
      <p:sp>
        <p:nvSpPr>
          <p:cNvPr id="153" name="Google Shape;153;p19"/>
          <p:cNvSpPr txBox="1">
            <a:spLocks noGrp="1"/>
          </p:cNvSpPr>
          <p:nvPr>
            <p:ph type="body" idx="1"/>
          </p:nvPr>
        </p:nvSpPr>
        <p:spPr>
          <a:xfrm>
            <a:off x="390550" y="32102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Ou seja, se a razão dos índices de refração vezes o seno 𝞱 for maior que 1, o que acontece na verdade é uma reflexão. </a:t>
            </a:r>
            <a:endParaRPr/>
          </a:p>
        </p:txBody>
      </p:sp>
      <p:pic>
        <p:nvPicPr>
          <p:cNvPr id="154" name="Google Shape;154;p19" descr="{&quot;backgroundColor&quot;:&quot;#FFFFFF&quot;,&quot;aid&quot;:null,&quot;backgroundColorModified&quot;:false,&quot;type&quot;:&quot;$$&quot;,&quot;id&quot;:&quot;1&quot;,&quot;font&quot;:{&quot;family&quot;:&quot;Arial&quot;,&quot;color&quot;:&quot;#000000&quot;,&quot;size&quot;:28.5},&quot;code&quot;:&quot;$$\\frac{1.5}{1.0}\\cdot\\sin\\theta&gt;1\\,\\,?????$$&quot;,&quot;ts&quot;:1635348469348,&quot;cs&quot;:&quot;E30dc4l5A3fRjzd7XZJFUQ==&quot;,&quot;size&quot;:{&quot;width&quot;:386,&quot;height&quot;:91.66666666666667}}"/>
          <p:cNvPicPr preferRelativeResize="0"/>
          <p:nvPr/>
        </p:nvPicPr>
        <p:blipFill>
          <a:blip r:embed="rId3">
            <a:alphaModFix/>
          </a:blip>
          <a:stretch>
            <a:fillRect/>
          </a:stretch>
        </p:blipFill>
        <p:spPr>
          <a:xfrm>
            <a:off x="2661170" y="1774930"/>
            <a:ext cx="3676650" cy="87312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senos e cossenos</a:t>
            </a:r>
            <a:endParaRPr/>
          </a:p>
        </p:txBody>
      </p:sp>
      <p:sp>
        <p:nvSpPr>
          <p:cNvPr id="161" name="Google Shape;161;p20"/>
          <p:cNvSpPr txBox="1">
            <a:spLocks noGrp="1"/>
          </p:cNvSpPr>
          <p:nvPr>
            <p:ph type="body" idx="1"/>
          </p:nvPr>
        </p:nvSpPr>
        <p:spPr>
          <a:xfrm>
            <a:off x="390550" y="838975"/>
            <a:ext cx="86211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Precisamos achar a razão dos índices de refração vezes o seno 𝞱 </a:t>
            </a:r>
            <a:endParaRPr/>
          </a:p>
          <a:p>
            <a:pPr marL="0" lvl="0" indent="0" algn="l" rtl="0">
              <a:spcBef>
                <a:spcPts val="1000"/>
              </a:spcBef>
              <a:spcAft>
                <a:spcPts val="1000"/>
              </a:spcAft>
              <a:buNone/>
            </a:pPr>
            <a:r>
              <a:rPr lang="en-BR"/>
              <a:t>Para isso vamos fazer algumas contas. Os índices de refração são dados, e o cosseno 𝞱 pode ser calculado pelo produto escalar.</a:t>
            </a:r>
            <a:endParaRPr/>
          </a:p>
        </p:txBody>
      </p:sp>
      <p:sp>
        <p:nvSpPr>
          <p:cNvPr id="162" name="Google Shape;162;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76</a:t>
            </a:fld>
            <a:endParaRPr/>
          </a:p>
        </p:txBody>
      </p:sp>
      <p:sp>
        <p:nvSpPr>
          <p:cNvPr id="163" name="Google Shape;163;p20"/>
          <p:cNvSpPr txBox="1">
            <a:spLocks noGrp="1"/>
          </p:cNvSpPr>
          <p:nvPr>
            <p:ph type="body" idx="1"/>
          </p:nvPr>
        </p:nvSpPr>
        <p:spPr>
          <a:xfrm>
            <a:off x="420400" y="36971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E o cosseno temos como:</a:t>
            </a:r>
            <a:endParaRPr/>
          </a:p>
        </p:txBody>
      </p:sp>
      <p:pic>
        <p:nvPicPr>
          <p:cNvPr id="164" name="Google Shape;164;p20" descr="{&quot;code&quot;:&quot;$$\\sin^{2}\\theta\\,+\\cos^{2}\\theta=1$$&quot;,&quot;id&quot;:&quot;1&quot;,&quot;aid&quot;:null,&quot;font&quot;:{&quot;color&quot;:&quot;#000000&quot;,&quot;family&quot;:&quot;Arial&quot;,&quot;size&quot;:28.5},&quot;backgroundColorModified&quot;:false,&quot;backgroundColor&quot;:&quot;#FFFFFF&quot;,&quot;type&quot;:&quot;$$&quot;,&quot;ts&quot;:1635349093163,&quot;cs&quot;:&quot;bNyKJXhBUZKXvLNtJjHIVw==&quot;,&quot;size&quot;:{&quot;width&quot;:346.3333333333333,&quot;height&quot;:43.333333333333336}}"/>
          <p:cNvPicPr preferRelativeResize="0"/>
          <p:nvPr/>
        </p:nvPicPr>
        <p:blipFill>
          <a:blip r:embed="rId3">
            <a:alphaModFix/>
          </a:blip>
          <a:stretch>
            <a:fillRect/>
          </a:stretch>
        </p:blipFill>
        <p:spPr>
          <a:xfrm>
            <a:off x="2661170" y="2105880"/>
            <a:ext cx="3298825" cy="412750"/>
          </a:xfrm>
          <a:prstGeom prst="rect">
            <a:avLst/>
          </a:prstGeom>
          <a:noFill/>
          <a:ln>
            <a:noFill/>
          </a:ln>
        </p:spPr>
      </p:pic>
      <p:pic>
        <p:nvPicPr>
          <p:cNvPr id="165" name="Google Shape;165;p20" descr="{&quot;type&quot;:&quot;$$&quot;,&quot;aid&quot;:null,&quot;font&quot;:{&quot;size&quot;:28.5,&quot;color&quot;:&quot;#000000&quot;,&quot;family&quot;:&quot;Arial&quot;},&quot;backgroundColor&quot;:&quot;#FFFFFF&quot;,&quot;id&quot;:&quot;1&quot;,&quot;backgroundColorModified&quot;:false,&quot;code&quot;:&quot;$$\\sin\\theta\\,={\\sqrt[]{1-\\cos^{2}\\theta}}$$&quot;,&quot;ts&quot;:1635349140470,&quot;cs&quot;:&quot;TuzfrxKOA5+2Krhk7Dwruw==&quot;,&quot;size&quot;:{&quot;width&quot;:377,&quot;height&quot;:53.666666666666664}}"/>
          <p:cNvPicPr preferRelativeResize="0"/>
          <p:nvPr/>
        </p:nvPicPr>
        <p:blipFill>
          <a:blip r:embed="rId4">
            <a:alphaModFix/>
          </a:blip>
          <a:stretch>
            <a:fillRect/>
          </a:stretch>
        </p:blipFill>
        <p:spPr>
          <a:xfrm>
            <a:off x="2515130" y="2714280"/>
            <a:ext cx="3590925" cy="511175"/>
          </a:xfrm>
          <a:prstGeom prst="rect">
            <a:avLst/>
          </a:prstGeom>
          <a:noFill/>
          <a:ln>
            <a:noFill/>
          </a:ln>
        </p:spPr>
      </p:pic>
      <p:pic>
        <p:nvPicPr>
          <p:cNvPr id="166" name="Google Shape;166;p20" descr="{&quot;aid&quot;:null,&quot;code&quot;:&quot;$$\\cos\\theta\\,=\\,\\mathbf{R}\\cdot \\mathbf{n}$$&quot;,&quot;font&quot;:{&quot;family&quot;:&quot;Arial&quot;,&quot;size&quot;:28.5,&quot;color&quot;:&quot;#000000&quot;},&quot;id&quot;:&quot;3&quot;,&quot;backgroundColorModified&quot;:false,&quot;type&quot;:&quot;$$&quot;,&quot;backgroundColor&quot;:&quot;#FFFFFF&quot;,&quot;ts&quot;:1635349208642,&quot;cs&quot;:&quot;mtJeAJ+pLOvQn58IMJ3Dyw==&quot;,&quot;size&quot;:{&quot;width&quot;:259.40000000000003,&quot;height&quot;:32}}"/>
          <p:cNvPicPr preferRelativeResize="0"/>
          <p:nvPr/>
        </p:nvPicPr>
        <p:blipFill>
          <a:blip r:embed="rId5">
            <a:alphaModFix/>
          </a:blip>
          <a:stretch>
            <a:fillRect/>
          </a:stretch>
        </p:blipFill>
        <p:spPr>
          <a:xfrm>
            <a:off x="3121025" y="4197675"/>
            <a:ext cx="2901950" cy="3580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novos materiais</a:t>
            </a:r>
            <a:endParaRPr/>
          </a:p>
        </p:txBody>
      </p:sp>
      <p:sp>
        <p:nvSpPr>
          <p:cNvPr id="189" name="Google Shape;189;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77</a:t>
            </a:fld>
            <a:endParaRPr/>
          </a:p>
        </p:txBody>
      </p:sp>
      <p:pic>
        <p:nvPicPr>
          <p:cNvPr id="190" name="Google Shape;190;p23"/>
          <p:cNvPicPr preferRelativeResize="0"/>
          <p:nvPr/>
        </p:nvPicPr>
        <p:blipFill>
          <a:blip r:embed="rId3">
            <a:alphaModFix/>
          </a:blip>
          <a:stretch>
            <a:fillRect/>
          </a:stretch>
        </p:blipFill>
        <p:spPr>
          <a:xfrm>
            <a:off x="590950" y="791509"/>
            <a:ext cx="7962100" cy="44786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Aproximação de Schlick</a:t>
            </a:r>
            <a:endParaRPr/>
          </a:p>
        </p:txBody>
      </p:sp>
      <p:sp>
        <p:nvSpPr>
          <p:cNvPr id="197" name="Google Shape;197;p24"/>
          <p:cNvSpPr txBox="1">
            <a:spLocks noGrp="1"/>
          </p:cNvSpPr>
          <p:nvPr>
            <p:ph type="body" idx="1"/>
          </p:nvPr>
        </p:nvSpPr>
        <p:spPr>
          <a:xfrm>
            <a:off x="390550" y="838984"/>
            <a:ext cx="8428200" cy="570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Permite calcular o coeficiente de reflexão: </a:t>
            </a:r>
            <a:endParaRPr/>
          </a:p>
        </p:txBody>
      </p:sp>
      <p:sp>
        <p:nvSpPr>
          <p:cNvPr id="198" name="Google Shape;198;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78</a:t>
            </a:fld>
            <a:endParaRPr/>
          </a:p>
        </p:txBody>
      </p:sp>
      <p:pic>
        <p:nvPicPr>
          <p:cNvPr id="199" name="Google Shape;199;p24"/>
          <p:cNvPicPr preferRelativeResize="0"/>
          <p:nvPr/>
        </p:nvPicPr>
        <p:blipFill>
          <a:blip r:embed="rId3">
            <a:alphaModFix/>
          </a:blip>
          <a:stretch>
            <a:fillRect/>
          </a:stretch>
        </p:blipFill>
        <p:spPr>
          <a:xfrm>
            <a:off x="474899" y="1593899"/>
            <a:ext cx="4764075" cy="2108150"/>
          </a:xfrm>
          <a:prstGeom prst="rect">
            <a:avLst/>
          </a:prstGeom>
          <a:noFill/>
          <a:ln>
            <a:noFill/>
          </a:ln>
        </p:spPr>
      </p:pic>
      <p:pic>
        <p:nvPicPr>
          <p:cNvPr id="200" name="Google Shape;200;p24"/>
          <p:cNvPicPr preferRelativeResize="0"/>
          <p:nvPr/>
        </p:nvPicPr>
        <p:blipFill>
          <a:blip r:embed="rId4">
            <a:alphaModFix/>
          </a:blip>
          <a:stretch>
            <a:fillRect/>
          </a:stretch>
        </p:blipFill>
        <p:spPr>
          <a:xfrm>
            <a:off x="4200825" y="3111600"/>
            <a:ext cx="4533825" cy="19889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reflexões atualizadas</a:t>
            </a:r>
            <a:endParaRPr/>
          </a:p>
        </p:txBody>
      </p:sp>
      <p:sp>
        <p:nvSpPr>
          <p:cNvPr id="223" name="Google Shape;22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79</a:t>
            </a:fld>
            <a:endParaRPr/>
          </a:p>
        </p:txBody>
      </p:sp>
      <p:pic>
        <p:nvPicPr>
          <p:cNvPr id="224" name="Google Shape;224;p27"/>
          <p:cNvPicPr preferRelativeResize="0"/>
          <p:nvPr/>
        </p:nvPicPr>
        <p:blipFill>
          <a:blip r:embed="rId3">
            <a:alphaModFix/>
          </a:blip>
          <a:stretch>
            <a:fillRect/>
          </a:stretch>
        </p:blipFill>
        <p:spPr>
          <a:xfrm>
            <a:off x="627300" y="782134"/>
            <a:ext cx="7934100" cy="44629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Desempenho do Algoritmo</a:t>
            </a:r>
            <a:endParaRPr dirty="0"/>
          </a:p>
        </p:txBody>
      </p:sp>
      <p:sp>
        <p:nvSpPr>
          <p:cNvPr id="119" name="Google Shape;119;p16"/>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dirty="0"/>
          </a:p>
        </p:txBody>
      </p:sp>
      <p:sp>
        <p:nvSpPr>
          <p:cNvPr id="120" name="Google Shape;120;p1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a:t>
            </a:fld>
            <a:endParaRPr dirty="0"/>
          </a:p>
        </p:txBody>
      </p:sp>
      <p:graphicFrame>
        <p:nvGraphicFramePr>
          <p:cNvPr id="121" name="Google Shape;121;p16"/>
          <p:cNvGraphicFramePr/>
          <p:nvPr/>
        </p:nvGraphicFramePr>
        <p:xfrm>
          <a:off x="390550" y="838975"/>
          <a:ext cx="3918025" cy="2669550"/>
        </p:xfrm>
        <a:graphic>
          <a:graphicData uri="http://schemas.openxmlformats.org/drawingml/2006/table">
            <a:tbl>
              <a:tblPr>
                <a:noFill/>
                <a:tableStyleId>{A8555C19-C3CE-40DF-9406-78DCFAF73910}</a:tableStyleId>
              </a:tblPr>
              <a:tblGrid>
                <a:gridCol w="1278875">
                  <a:extLst>
                    <a:ext uri="{9D8B030D-6E8A-4147-A177-3AD203B41FA5}">
                      <a16:colId xmlns:a16="http://schemas.microsoft.com/office/drawing/2014/main" val="20000"/>
                    </a:ext>
                  </a:extLst>
                </a:gridCol>
                <a:gridCol w="906825">
                  <a:extLst>
                    <a:ext uri="{9D8B030D-6E8A-4147-A177-3AD203B41FA5}">
                      <a16:colId xmlns:a16="http://schemas.microsoft.com/office/drawing/2014/main" val="20001"/>
                    </a:ext>
                  </a:extLst>
                </a:gridCol>
                <a:gridCol w="1034775">
                  <a:extLst>
                    <a:ext uri="{9D8B030D-6E8A-4147-A177-3AD203B41FA5}">
                      <a16:colId xmlns:a16="http://schemas.microsoft.com/office/drawing/2014/main" val="20002"/>
                    </a:ext>
                  </a:extLst>
                </a:gridCol>
                <a:gridCol w="697550">
                  <a:extLst>
                    <a:ext uri="{9D8B030D-6E8A-4147-A177-3AD203B41FA5}">
                      <a16:colId xmlns:a16="http://schemas.microsoft.com/office/drawing/2014/main" val="20003"/>
                    </a:ext>
                  </a:extLst>
                </a:gridCol>
              </a:tblGrid>
              <a:tr h="444925">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Arquitetura</a:t>
                      </a:r>
                      <a:endParaRPr sz="1500" b="1"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Speed up</a:t>
                      </a:r>
                      <a:endParaRPr sz="1500" b="1"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Tempo (s)</a:t>
                      </a:r>
                      <a:endParaRPr sz="1500" b="1"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Horas</a:t>
                      </a:r>
                      <a:endParaRPr sz="1500" b="1"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extLst>
                  <a:ext uri="{0D108BD9-81ED-4DB2-BD59-A6C34878D82A}">
                    <a16:rowId xmlns:a16="http://schemas.microsoft.com/office/drawing/2014/main" val="10000"/>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i7</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123250.00</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34.236</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32 x Xeon</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53</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2341.48</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0.650</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K80</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525</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234.64</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0.065</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V100</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4692</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26.27</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0.007</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4 x V100</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8406</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14.66</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0.004</a:t>
                      </a:r>
                      <a:endParaRPr sz="1500" dirty="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22" name="Google Shape;122;p16"/>
          <p:cNvPicPr preferRelativeResize="0"/>
          <p:nvPr/>
        </p:nvPicPr>
        <p:blipFill>
          <a:blip r:embed="rId3">
            <a:alphaModFix/>
          </a:blip>
          <a:stretch>
            <a:fillRect/>
          </a:stretch>
        </p:blipFill>
        <p:spPr>
          <a:xfrm>
            <a:off x="4397450" y="838975"/>
            <a:ext cx="4423784" cy="2697299"/>
          </a:xfrm>
          <a:prstGeom prst="rect">
            <a:avLst/>
          </a:prstGeom>
          <a:noFill/>
          <a:ln>
            <a:noFill/>
          </a:ln>
        </p:spPr>
      </p:pic>
      <p:pic>
        <p:nvPicPr>
          <p:cNvPr id="123" name="Google Shape;123;p16"/>
          <p:cNvPicPr preferRelativeResize="0"/>
          <p:nvPr/>
        </p:nvPicPr>
        <p:blipFill rotWithShape="1">
          <a:blip r:embed="rId4">
            <a:alphaModFix/>
          </a:blip>
          <a:srcRect t="67964"/>
          <a:stretch/>
        </p:blipFill>
        <p:spPr>
          <a:xfrm>
            <a:off x="393025" y="3535017"/>
            <a:ext cx="8428200" cy="180005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uma câmera</a:t>
            </a:r>
            <a:endParaRPr/>
          </a:p>
        </p:txBody>
      </p:sp>
      <p:sp>
        <p:nvSpPr>
          <p:cNvPr id="231" name="Google Shape;231;p28"/>
          <p:cNvSpPr txBox="1">
            <a:spLocks noGrp="1"/>
          </p:cNvSpPr>
          <p:nvPr>
            <p:ph type="body" idx="1"/>
          </p:nvPr>
        </p:nvSpPr>
        <p:spPr>
          <a:xfrm>
            <a:off x="390550" y="838983"/>
            <a:ext cx="8428200" cy="808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preparar uma câmera que possamos definir o ângulo de abertura vertical (vfov) e a razão de aspecto.</a:t>
            </a:r>
            <a:endParaRPr/>
          </a:p>
        </p:txBody>
      </p:sp>
      <p:sp>
        <p:nvSpPr>
          <p:cNvPr id="232" name="Google Shape;232;p2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80</a:t>
            </a:fld>
            <a:endParaRPr/>
          </a:p>
        </p:txBody>
      </p:sp>
      <p:pic>
        <p:nvPicPr>
          <p:cNvPr id="233" name="Google Shape;233;p28"/>
          <p:cNvPicPr preferRelativeResize="0"/>
          <p:nvPr/>
        </p:nvPicPr>
        <p:blipFill>
          <a:blip r:embed="rId3">
            <a:alphaModFix/>
          </a:blip>
          <a:stretch>
            <a:fillRect/>
          </a:stretch>
        </p:blipFill>
        <p:spPr>
          <a:xfrm>
            <a:off x="1407175" y="1869288"/>
            <a:ext cx="3267075" cy="3305175"/>
          </a:xfrm>
          <a:prstGeom prst="rect">
            <a:avLst/>
          </a:prstGeom>
          <a:noFill/>
          <a:ln>
            <a:noFill/>
          </a:ln>
        </p:spPr>
      </p:pic>
      <p:pic>
        <p:nvPicPr>
          <p:cNvPr id="234" name="Google Shape;234;p28" descr="{&quot;id&quot;:&quot;4&quot;,&quot;backgroundColorModified&quot;:null,&quot;code&quot;:&quot;$$h=\\tan\\left(\\frac{\\theta}{2}\\right)$$&quot;,&quot;font&quot;:{&quot;color&quot;:&quot;#000000&quot;,&quot;family&quot;:&quot;Arial&quot;,&quot;size&quot;:12},&quot;backgroundColor&quot;:&quot;#FFFFFF&quot;,&quot;aid&quot;:null,&quot;type&quot;:&quot;$$&quot;,&quot;ts&quot;:1635356701439,&quot;cs&quot;:&quot;vs/DH/j+9rOJ2cmVb9y9PA==&quot;,&quot;size&quot;:{&quot;width&quot;:106.66666666666667,&quot;height&quot;:45}}"/>
          <p:cNvPicPr preferRelativeResize="0"/>
          <p:nvPr/>
        </p:nvPicPr>
        <p:blipFill>
          <a:blip r:embed="rId4">
            <a:alphaModFix/>
          </a:blip>
          <a:stretch>
            <a:fillRect/>
          </a:stretch>
        </p:blipFill>
        <p:spPr>
          <a:xfrm>
            <a:off x="6106225" y="2870775"/>
            <a:ext cx="2108925" cy="8897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câmera</a:t>
            </a:r>
            <a:endParaRPr/>
          </a:p>
        </p:txBody>
      </p:sp>
      <p:sp>
        <p:nvSpPr>
          <p:cNvPr id="257" name="Google Shape;257;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81</a:t>
            </a:fld>
            <a:endParaRPr/>
          </a:p>
        </p:txBody>
      </p:sp>
      <p:pic>
        <p:nvPicPr>
          <p:cNvPr id="258" name="Google Shape;258;p31"/>
          <p:cNvPicPr preferRelativeResize="0"/>
          <p:nvPr/>
        </p:nvPicPr>
        <p:blipFill>
          <a:blip r:embed="rId3">
            <a:alphaModFix/>
          </a:blip>
          <a:stretch>
            <a:fillRect/>
          </a:stretch>
        </p:blipFill>
        <p:spPr>
          <a:xfrm>
            <a:off x="627300" y="782134"/>
            <a:ext cx="7975750" cy="4486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e orientando a câmara</a:t>
            </a:r>
            <a:endParaRPr/>
          </a:p>
        </p:txBody>
      </p:sp>
      <p:sp>
        <p:nvSpPr>
          <p:cNvPr id="265" name="Google Shape;265;p3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 vai precisar definir a posição do ponto de vista, o ponto que está olhando (onde na prática interessa a direção) e uma possível rotação neste eixo.</a:t>
            </a:r>
            <a:endParaRPr/>
          </a:p>
        </p:txBody>
      </p:sp>
      <p:sp>
        <p:nvSpPr>
          <p:cNvPr id="266" name="Google Shape;266;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82</a:t>
            </a:fld>
            <a:endParaRPr/>
          </a:p>
        </p:txBody>
      </p:sp>
      <p:pic>
        <p:nvPicPr>
          <p:cNvPr id="267" name="Google Shape;267;p32"/>
          <p:cNvPicPr preferRelativeResize="0"/>
          <p:nvPr/>
        </p:nvPicPr>
        <p:blipFill>
          <a:blip r:embed="rId3">
            <a:alphaModFix/>
          </a:blip>
          <a:stretch>
            <a:fillRect/>
          </a:stretch>
        </p:blipFill>
        <p:spPr>
          <a:xfrm>
            <a:off x="1088850" y="1933100"/>
            <a:ext cx="7190476" cy="359525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Base ortonormal da câmera</a:t>
            </a:r>
            <a:endParaRPr/>
          </a:p>
        </p:txBody>
      </p:sp>
      <p:sp>
        <p:nvSpPr>
          <p:cNvPr id="274" name="Google Shape;274;p33"/>
          <p:cNvSpPr txBox="1">
            <a:spLocks noGrp="1"/>
          </p:cNvSpPr>
          <p:nvPr>
            <p:ph type="body" idx="1"/>
          </p:nvPr>
        </p:nvSpPr>
        <p:spPr>
          <a:xfrm>
            <a:off x="390550" y="838983"/>
            <a:ext cx="8428200" cy="1094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Uma forma de controlar a orientação da câmera é com um vetor apontando para cima (view up). Depois fazer os ajustes para se obter uma base ortonormal.</a:t>
            </a:r>
            <a:endParaRPr/>
          </a:p>
        </p:txBody>
      </p:sp>
      <p:sp>
        <p:nvSpPr>
          <p:cNvPr id="275" name="Google Shape;275;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83</a:t>
            </a:fld>
            <a:endParaRPr/>
          </a:p>
        </p:txBody>
      </p:sp>
      <p:pic>
        <p:nvPicPr>
          <p:cNvPr id="276" name="Google Shape;276;p33"/>
          <p:cNvPicPr preferRelativeResize="0"/>
          <p:nvPr/>
        </p:nvPicPr>
        <p:blipFill>
          <a:blip r:embed="rId3">
            <a:alphaModFix/>
          </a:blip>
          <a:stretch>
            <a:fillRect/>
          </a:stretch>
        </p:blipFill>
        <p:spPr>
          <a:xfrm>
            <a:off x="474900" y="2142325"/>
            <a:ext cx="8428199" cy="2380824"/>
          </a:xfrm>
          <a:prstGeom prst="rect">
            <a:avLst/>
          </a:prstGeom>
          <a:noFill/>
          <a:ln>
            <a:noFill/>
          </a:ln>
        </p:spPr>
      </p:pic>
      <p:sp>
        <p:nvSpPr>
          <p:cNvPr id="277" name="Google Shape;277;p33"/>
          <p:cNvSpPr txBox="1"/>
          <p:nvPr/>
        </p:nvSpPr>
        <p:spPr>
          <a:xfrm>
            <a:off x="4949275" y="484965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300" b="1">
                <a:solidFill>
                  <a:schemeClr val="dk1"/>
                </a:solidFill>
                <a:latin typeface="Calibri"/>
                <a:ea typeface="Calibri"/>
                <a:cs typeface="Calibri"/>
                <a:sym typeface="Calibri"/>
              </a:rPr>
              <a:t>vup, v e w estão no mesmo plano.</a:t>
            </a:r>
            <a:endParaRPr sz="1500" b="1"/>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nova câmera</a:t>
            </a:r>
            <a:endParaRPr/>
          </a:p>
        </p:txBody>
      </p:sp>
      <p:sp>
        <p:nvSpPr>
          <p:cNvPr id="300" name="Google Shape;300;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84</a:t>
            </a:fld>
            <a:endParaRPr/>
          </a:p>
        </p:txBody>
      </p:sp>
      <p:pic>
        <p:nvPicPr>
          <p:cNvPr id="301" name="Google Shape;301;p36"/>
          <p:cNvPicPr preferRelativeResize="0"/>
          <p:nvPr/>
        </p:nvPicPr>
        <p:blipFill>
          <a:blip r:embed="rId3">
            <a:alphaModFix/>
          </a:blip>
          <a:stretch>
            <a:fillRect/>
          </a:stretch>
        </p:blipFill>
        <p:spPr>
          <a:xfrm>
            <a:off x="489650" y="951175"/>
            <a:ext cx="7866000" cy="4424613"/>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Fazendo um zoom</a:t>
            </a:r>
            <a:endParaRPr/>
          </a:p>
        </p:txBody>
      </p:sp>
      <p:sp>
        <p:nvSpPr>
          <p:cNvPr id="308" name="Google Shape;308;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85</a:t>
            </a:fld>
            <a:endParaRPr/>
          </a:p>
        </p:txBody>
      </p:sp>
      <p:pic>
        <p:nvPicPr>
          <p:cNvPr id="309" name="Google Shape;309;p37"/>
          <p:cNvPicPr preferRelativeResize="0"/>
          <p:nvPr/>
        </p:nvPicPr>
        <p:blipFill>
          <a:blip r:embed="rId3">
            <a:alphaModFix/>
          </a:blip>
          <a:stretch>
            <a:fillRect/>
          </a:stretch>
        </p:blipFill>
        <p:spPr>
          <a:xfrm>
            <a:off x="489650" y="951175"/>
            <a:ext cx="7866000" cy="442462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17" name="Google Shape;317;p38"/>
          <p:cNvSpPr txBox="1">
            <a:spLocks noGrp="1"/>
          </p:cNvSpPr>
          <p:nvPr>
            <p:ph type="body" idx="1"/>
          </p:nvPr>
        </p:nvSpPr>
        <p:spPr>
          <a:xfrm>
            <a:off x="390550" y="838975"/>
            <a:ext cx="8567400" cy="8139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Simula um efeito de profundidade de campo (depth of field)</a:t>
            </a:r>
            <a:endParaRPr/>
          </a:p>
          <a:p>
            <a:pPr marL="0" lvl="0" indent="0" algn="l" rtl="0">
              <a:spcBef>
                <a:spcPts val="400"/>
              </a:spcBef>
              <a:spcAft>
                <a:spcPts val="0"/>
              </a:spcAft>
              <a:buNone/>
            </a:pPr>
            <a:r>
              <a:rPr lang="en-BR"/>
              <a:t>Podemos criar o efeito por um conjunto sensor, lente e abertura.</a:t>
            </a:r>
            <a:endParaRPr/>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86</a:t>
            </a:fld>
            <a:endParaRPr/>
          </a:p>
        </p:txBody>
      </p:sp>
      <p:pic>
        <p:nvPicPr>
          <p:cNvPr id="319" name="Google Shape;319;p38"/>
          <p:cNvPicPr preferRelativeResize="0"/>
          <p:nvPr/>
        </p:nvPicPr>
        <p:blipFill>
          <a:blip r:embed="rId3">
            <a:alphaModFix/>
          </a:blip>
          <a:stretch>
            <a:fillRect/>
          </a:stretch>
        </p:blipFill>
        <p:spPr>
          <a:xfrm>
            <a:off x="1876425" y="1577563"/>
            <a:ext cx="5391150" cy="40290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26" name="Google Shape;326;p39"/>
          <p:cNvSpPr txBox="1">
            <a:spLocks noGrp="1"/>
          </p:cNvSpPr>
          <p:nvPr>
            <p:ph type="body" idx="1"/>
          </p:nvPr>
        </p:nvSpPr>
        <p:spPr>
          <a:xfrm>
            <a:off x="390550" y="838975"/>
            <a:ext cx="8567400" cy="5835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truque a ser usado é lançar os raios como se fosse da lente.</a:t>
            </a:r>
            <a:endParaRPr/>
          </a:p>
        </p:txBody>
      </p:sp>
      <p:sp>
        <p:nvSpPr>
          <p:cNvPr id="327" name="Google Shape;327;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87</a:t>
            </a:fld>
            <a:endParaRPr/>
          </a:p>
        </p:txBody>
      </p:sp>
      <p:pic>
        <p:nvPicPr>
          <p:cNvPr id="328" name="Google Shape;328;p39"/>
          <p:cNvPicPr preferRelativeResize="0"/>
          <p:nvPr/>
        </p:nvPicPr>
        <p:blipFill>
          <a:blip r:embed="rId3">
            <a:alphaModFix/>
          </a:blip>
          <a:stretch>
            <a:fillRect/>
          </a:stretch>
        </p:blipFill>
        <p:spPr>
          <a:xfrm>
            <a:off x="532900" y="1581125"/>
            <a:ext cx="8078195" cy="3683454"/>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desfocagem</a:t>
            </a:r>
            <a:endParaRPr/>
          </a:p>
        </p:txBody>
      </p:sp>
      <p:sp>
        <p:nvSpPr>
          <p:cNvPr id="367" name="Google Shape;367;p4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88</a:t>
            </a:fld>
            <a:endParaRPr/>
          </a:p>
        </p:txBody>
      </p:sp>
      <p:pic>
        <p:nvPicPr>
          <p:cNvPr id="368" name="Google Shape;368;p44"/>
          <p:cNvPicPr preferRelativeResize="0"/>
          <p:nvPr/>
        </p:nvPicPr>
        <p:blipFill>
          <a:blip r:embed="rId3">
            <a:alphaModFix/>
          </a:blip>
          <a:stretch>
            <a:fillRect/>
          </a:stretch>
        </p:blipFill>
        <p:spPr>
          <a:xfrm>
            <a:off x="480213" y="751200"/>
            <a:ext cx="8183575" cy="460325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cena final</a:t>
            </a:r>
            <a:endParaRPr/>
          </a:p>
        </p:txBody>
      </p:sp>
      <p:sp>
        <p:nvSpPr>
          <p:cNvPr id="399" name="Google Shape;399;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89</a:t>
            </a:fld>
            <a:endParaRPr/>
          </a:p>
        </p:txBody>
      </p:sp>
      <p:pic>
        <p:nvPicPr>
          <p:cNvPr id="400" name="Google Shape;400;p48"/>
          <p:cNvPicPr preferRelativeResize="0"/>
          <p:nvPr/>
        </p:nvPicPr>
        <p:blipFill>
          <a:blip r:embed="rId3">
            <a:alphaModFix/>
          </a:blip>
          <a:stretch>
            <a:fillRect/>
          </a:stretch>
        </p:blipFill>
        <p:spPr>
          <a:xfrm>
            <a:off x="627300" y="782117"/>
            <a:ext cx="7170723" cy="47804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Raio (half-line / semirreta)</a:t>
            </a:r>
            <a:endParaRPr dirty="0"/>
          </a:p>
        </p:txBody>
      </p:sp>
      <p:sp>
        <p:nvSpPr>
          <p:cNvPr id="234" name="Google Shape;234;p2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Raios do RayTracer</a:t>
            </a:r>
            <a:endParaRPr dirty="0"/>
          </a:p>
        </p:txBody>
      </p:sp>
      <p:sp>
        <p:nvSpPr>
          <p:cNvPr id="235" name="Google Shape;235;p2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a:t>
            </a:fld>
            <a:endParaRPr dirty="0"/>
          </a:p>
        </p:txBody>
      </p:sp>
      <p:pic>
        <p:nvPicPr>
          <p:cNvPr id="236" name="Google Shape;236;p29" descr="{&quot;id&quot;:&quot;1&quot;,&quot;code&quot;:&quot;$$\\text{P}\\left(t\\right)=\\text{A}+t\\text{b}$$&quot;,&quot;backgroundColorModified&quot;:null,&quot;aid&quot;:null,&quot;font&quot;:{&quot;family&quot;:&quot;Arial&quot;,&quot;color&quot;:&quot;#000000&quot;,&quot;size&quot;:12},&quot;type&quot;:&quot;$$&quot;,&quot;backgroundColor&quot;:&quot;#FFFFFF&quot;,&quot;ts&quot;:1635087044281,&quot;cs&quot;:&quot;1lorksIPc/yUA/W6N94ILw==&quot;,&quot;size&quot;:{&quot;width&quot;:112.33333333333333,&quot;height&quot;:18.833333333333332}}"/>
          <p:cNvPicPr preferRelativeResize="0"/>
          <p:nvPr/>
        </p:nvPicPr>
        <p:blipFill>
          <a:blip r:embed="rId3">
            <a:alphaModFix/>
          </a:blip>
          <a:stretch>
            <a:fillRect/>
          </a:stretch>
        </p:blipFill>
        <p:spPr>
          <a:xfrm>
            <a:off x="646225" y="1343550"/>
            <a:ext cx="2404625" cy="403150"/>
          </a:xfrm>
          <a:prstGeom prst="rect">
            <a:avLst/>
          </a:prstGeom>
          <a:noFill/>
          <a:ln>
            <a:noFill/>
          </a:ln>
        </p:spPr>
      </p:pic>
      <p:sp>
        <p:nvSpPr>
          <p:cNvPr id="237" name="Google Shape;237;p29"/>
          <p:cNvSpPr txBox="1"/>
          <p:nvPr/>
        </p:nvSpPr>
        <p:spPr>
          <a:xfrm>
            <a:off x="419450" y="1867850"/>
            <a:ext cx="353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500">
                <a:solidFill>
                  <a:schemeClr val="dk1"/>
                </a:solidFill>
                <a:latin typeface="Calibri"/>
                <a:ea typeface="Calibri"/>
                <a:cs typeface="Calibri"/>
                <a:sym typeface="Calibri"/>
              </a:rPr>
              <a:t>A é a origem do raio</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b é um vetor que define a direção do raio</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t é um parâmetro real</a:t>
            </a:r>
            <a:endParaRPr sz="1500" dirty="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P(t) é o ponto sobre o raio</a:t>
            </a:r>
            <a:endParaRPr sz="1700" dirty="0"/>
          </a:p>
        </p:txBody>
      </p:sp>
      <p:pic>
        <p:nvPicPr>
          <p:cNvPr id="238" name="Google Shape;238;p29"/>
          <p:cNvPicPr preferRelativeResize="0"/>
          <p:nvPr/>
        </p:nvPicPr>
        <p:blipFill>
          <a:blip r:embed="rId4">
            <a:alphaModFix/>
          </a:blip>
          <a:stretch>
            <a:fillRect/>
          </a:stretch>
        </p:blipFill>
        <p:spPr>
          <a:xfrm>
            <a:off x="965075" y="2929575"/>
            <a:ext cx="7279126" cy="236865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Próximos Passos</a:t>
            </a:r>
            <a:endParaRPr/>
          </a:p>
        </p:txBody>
      </p:sp>
      <p:sp>
        <p:nvSpPr>
          <p:cNvPr id="407" name="Google Shape;407;p49"/>
          <p:cNvSpPr txBox="1">
            <a:spLocks noGrp="1"/>
          </p:cNvSpPr>
          <p:nvPr>
            <p:ph type="body" idx="1"/>
          </p:nvPr>
        </p:nvSpPr>
        <p:spPr>
          <a:xfrm>
            <a:off x="390550" y="629725"/>
            <a:ext cx="8428200" cy="4908000"/>
          </a:xfrm>
          <a:prstGeom prst="rect">
            <a:avLst/>
          </a:prstGeom>
        </p:spPr>
        <p:txBody>
          <a:bodyPr spcFirstLastPara="1" wrap="square" lIns="91425" tIns="45700" rIns="91425" bIns="45700" anchor="t" anchorCtr="0">
            <a:normAutofit lnSpcReduction="10000"/>
          </a:bodyPr>
          <a:lstStyle/>
          <a:p>
            <a:pPr marL="457200" lvl="0" indent="-317500" algn="l" rtl="0">
              <a:lnSpc>
                <a:spcPct val="115000"/>
              </a:lnSpc>
              <a:spcBef>
                <a:spcPts val="1200"/>
              </a:spcBef>
              <a:spcAft>
                <a:spcPts val="0"/>
              </a:spcAft>
              <a:buClr>
                <a:srgbClr val="222222"/>
              </a:buClr>
              <a:buSzPts val="1400"/>
              <a:buAutoNum type="arabicPeriod"/>
            </a:pPr>
            <a:r>
              <a:rPr lang="en-BR" sz="1400" b="1">
                <a:solidFill>
                  <a:srgbClr val="222222"/>
                </a:solidFill>
                <a:latin typeface="Arial"/>
                <a:ea typeface="Arial"/>
                <a:cs typeface="Arial"/>
                <a:sym typeface="Arial"/>
              </a:rPr>
              <a:t>Lights </a:t>
            </a:r>
            <a:r>
              <a:rPr lang="en-BR" sz="1400">
                <a:solidFill>
                  <a:srgbClr val="222222"/>
                </a:solidFill>
                <a:latin typeface="Arial"/>
                <a:ea typeface="Arial"/>
                <a:cs typeface="Arial"/>
                <a:sym typeface="Arial"/>
              </a:rPr>
              <a:t>— You can do this explicitly, by sending shadow rays to lights, or it can be done implicitly by making some objects emit light, biasing scattered rays toward them, and then downweighting those rays to cancel out the bias. Both work. I am in the minority in favoring the latter approach.</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Triangles </a:t>
            </a:r>
            <a:r>
              <a:rPr lang="en-BR" sz="1400">
                <a:solidFill>
                  <a:srgbClr val="222222"/>
                </a:solidFill>
                <a:latin typeface="Arial"/>
                <a:ea typeface="Arial"/>
                <a:cs typeface="Arial"/>
                <a:sym typeface="Arial"/>
              </a:rPr>
              <a:t>— Most cool models are in triangle form. The model I/O is the worst and almost everybody tries to get somebody else’s code to do this.</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Surface Textures </a:t>
            </a:r>
            <a:r>
              <a:rPr lang="en-BR" sz="1400">
                <a:solidFill>
                  <a:srgbClr val="222222"/>
                </a:solidFill>
                <a:latin typeface="Arial"/>
                <a:ea typeface="Arial"/>
                <a:cs typeface="Arial"/>
                <a:sym typeface="Arial"/>
              </a:rPr>
              <a:t>— This lets you paste images on like wall paper. Pretty easy and a good thing to do.</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Solid textures </a:t>
            </a:r>
            <a:r>
              <a:rPr lang="en-BR" sz="1400">
                <a:solidFill>
                  <a:srgbClr val="222222"/>
                </a:solidFill>
                <a:latin typeface="Arial"/>
                <a:ea typeface="Arial"/>
                <a:cs typeface="Arial"/>
                <a:sym typeface="Arial"/>
              </a:rPr>
              <a:t>— Ken Perlin has his code online. Andrew Kensler has some very cool info at his blog.</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Volumes and Media </a:t>
            </a:r>
            <a:r>
              <a:rPr lang="en-BR" sz="1400">
                <a:solidFill>
                  <a:srgbClr val="222222"/>
                </a:solidFill>
                <a:latin typeface="Arial"/>
                <a:ea typeface="Arial"/>
                <a:cs typeface="Arial"/>
                <a:sym typeface="Arial"/>
              </a:rPr>
              <a:t>— Cool stuff and will challenge your software architecture. I favor making volumes have the hittable interface and probabilistically have intersections based on density. Your rendering code doesn’t even have to know it has volumes with that method.</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1000"/>
              </a:spcAft>
              <a:buClr>
                <a:srgbClr val="222222"/>
              </a:buClr>
              <a:buSzPts val="1400"/>
              <a:buAutoNum type="arabicPeriod"/>
            </a:pPr>
            <a:r>
              <a:rPr lang="en-BR" sz="1400" b="1">
                <a:solidFill>
                  <a:srgbClr val="222222"/>
                </a:solidFill>
                <a:latin typeface="Arial"/>
                <a:ea typeface="Arial"/>
                <a:cs typeface="Arial"/>
                <a:sym typeface="Arial"/>
              </a:rPr>
              <a:t>Parallelism </a:t>
            </a:r>
            <a:r>
              <a:rPr lang="en-BR" sz="1400">
                <a:solidFill>
                  <a:srgbClr val="222222"/>
                </a:solidFill>
                <a:latin typeface="Arial"/>
                <a:ea typeface="Arial"/>
                <a:cs typeface="Arial"/>
                <a:sym typeface="Arial"/>
              </a:rPr>
              <a:t>— Run N copies of your code on N cores with different random seeds. Average the N runs. This averaging can also be done hierarchically where N/2 pairs can be averaged to get</a:t>
            </a:r>
            <a:r>
              <a:rPr lang="en-BR" sz="1650">
                <a:solidFill>
                  <a:srgbClr val="222222"/>
                </a:solidFill>
                <a:latin typeface="Arial"/>
                <a:ea typeface="Arial"/>
                <a:cs typeface="Arial"/>
                <a:sym typeface="Arial"/>
              </a:rPr>
              <a:t> </a:t>
            </a:r>
            <a:r>
              <a:rPr lang="en-BR" sz="1400">
                <a:solidFill>
                  <a:srgbClr val="222222"/>
                </a:solidFill>
                <a:latin typeface="Arial"/>
                <a:ea typeface="Arial"/>
                <a:cs typeface="Arial"/>
                <a:sym typeface="Arial"/>
              </a:rPr>
              <a:t>N/4 images, and pairs of those can be averaged. That method of parallelism should extend well into the thousands of cores with very little coding.</a:t>
            </a:r>
            <a:endParaRPr sz="1756">
              <a:latin typeface="Arial"/>
              <a:ea typeface="Arial"/>
              <a:cs typeface="Arial"/>
              <a:sym typeface="Arial"/>
            </a:endParaRPr>
          </a:p>
        </p:txBody>
      </p:sp>
      <p:sp>
        <p:nvSpPr>
          <p:cNvPr id="408" name="Google Shape;408;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90</a:t>
            </a:fld>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Motion Blur Resultado</a:t>
            </a:r>
            <a:endParaRPr/>
          </a:p>
        </p:txBody>
      </p:sp>
      <p:sp>
        <p:nvSpPr>
          <p:cNvPr id="125" name="Google Shape;125;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91</a:t>
            </a:fld>
            <a:endParaRPr/>
          </a:p>
        </p:txBody>
      </p:sp>
      <p:pic>
        <p:nvPicPr>
          <p:cNvPr id="126" name="Google Shape;126;p17"/>
          <p:cNvPicPr preferRelativeResize="0"/>
          <p:nvPr/>
        </p:nvPicPr>
        <p:blipFill>
          <a:blip r:embed="rId3">
            <a:alphaModFix/>
          </a:blip>
          <a:stretch>
            <a:fillRect/>
          </a:stretch>
        </p:blipFill>
        <p:spPr>
          <a:xfrm>
            <a:off x="627300" y="782133"/>
            <a:ext cx="7816850" cy="439697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Bounding Volume Hierarchies</a:t>
            </a:r>
            <a:endParaRPr/>
          </a:p>
        </p:txBody>
      </p:sp>
      <p:sp>
        <p:nvSpPr>
          <p:cNvPr id="142" name="Google Shape;142;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43" name="Google Shape;143;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92</a:t>
            </a:fld>
            <a:endParaRPr/>
          </a:p>
        </p:txBody>
      </p:sp>
      <p:pic>
        <p:nvPicPr>
          <p:cNvPr id="144" name="Google Shape;144;p19"/>
          <p:cNvPicPr preferRelativeResize="0"/>
          <p:nvPr/>
        </p:nvPicPr>
        <p:blipFill>
          <a:blip r:embed="rId3">
            <a:alphaModFix/>
          </a:blip>
          <a:stretch>
            <a:fillRect/>
          </a:stretch>
        </p:blipFill>
        <p:spPr>
          <a:xfrm>
            <a:off x="507647" y="1195975"/>
            <a:ext cx="6739101" cy="299515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Axis-Aligned Bounding Boxes (AABBs)</a:t>
            </a:r>
            <a:endParaRPr/>
          </a:p>
        </p:txBody>
      </p:sp>
      <p:sp>
        <p:nvSpPr>
          <p:cNvPr id="152" name="Google Shape;152;p2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100">
                <a:solidFill>
                  <a:srgbClr val="222222"/>
                </a:solidFill>
                <a:latin typeface="Arial"/>
                <a:ea typeface="Arial"/>
                <a:cs typeface="Arial"/>
                <a:sym typeface="Arial"/>
              </a:rPr>
              <a:t> two intervals overlapping makes a 2D AABB (a rectangle):</a:t>
            </a:r>
            <a:endParaRPr/>
          </a:p>
        </p:txBody>
      </p:sp>
      <p:sp>
        <p:nvSpPr>
          <p:cNvPr id="153" name="Google Shape;153;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93</a:t>
            </a:fld>
            <a:endParaRPr/>
          </a:p>
        </p:txBody>
      </p:sp>
      <p:pic>
        <p:nvPicPr>
          <p:cNvPr id="154" name="Google Shape;154;p20"/>
          <p:cNvPicPr preferRelativeResize="0"/>
          <p:nvPr/>
        </p:nvPicPr>
        <p:blipFill>
          <a:blip r:embed="rId3">
            <a:alphaModFix/>
          </a:blip>
          <a:stretch>
            <a:fillRect/>
          </a:stretch>
        </p:blipFill>
        <p:spPr>
          <a:xfrm>
            <a:off x="1133900" y="1401575"/>
            <a:ext cx="5784025" cy="3658725"/>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Interseção Ray-slab</a:t>
            </a:r>
            <a:endParaRPr/>
          </a:p>
        </p:txBody>
      </p:sp>
      <p:sp>
        <p:nvSpPr>
          <p:cNvPr id="161" name="Google Shape;161;p2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62" name="Google Shape;162;p2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94</a:t>
            </a:fld>
            <a:endParaRPr/>
          </a:p>
        </p:txBody>
      </p:sp>
      <p:pic>
        <p:nvPicPr>
          <p:cNvPr id="163" name="Google Shape;163;p21"/>
          <p:cNvPicPr preferRelativeResize="0"/>
          <p:nvPr/>
        </p:nvPicPr>
        <p:blipFill>
          <a:blip r:embed="rId3">
            <a:alphaModFix/>
          </a:blip>
          <a:stretch>
            <a:fillRect/>
          </a:stretch>
        </p:blipFill>
        <p:spPr>
          <a:xfrm>
            <a:off x="1166800" y="905800"/>
            <a:ext cx="6810375" cy="436245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70" name="Google Shape;170;p2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71" name="Google Shape;171;p2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95</a:t>
            </a:fld>
            <a:endParaRPr/>
          </a:p>
        </p:txBody>
      </p:sp>
      <p:pic>
        <p:nvPicPr>
          <p:cNvPr id="172" name="Google Shape;172;p22"/>
          <p:cNvPicPr preferRelativeResize="0"/>
          <p:nvPr/>
        </p:nvPicPr>
        <p:blipFill>
          <a:blip r:embed="rId3">
            <a:alphaModFix/>
          </a:blip>
          <a:stretch>
            <a:fillRect/>
          </a:stretch>
        </p:blipFill>
        <p:spPr>
          <a:xfrm>
            <a:off x="565938" y="1863750"/>
            <a:ext cx="3476625" cy="819150"/>
          </a:xfrm>
          <a:prstGeom prst="rect">
            <a:avLst/>
          </a:prstGeom>
          <a:noFill/>
          <a:ln>
            <a:noFill/>
          </a:ln>
        </p:spPr>
      </p:pic>
      <p:pic>
        <p:nvPicPr>
          <p:cNvPr id="173" name="Google Shape;173;p22"/>
          <p:cNvPicPr preferRelativeResize="0"/>
          <p:nvPr/>
        </p:nvPicPr>
        <p:blipFill>
          <a:blip r:embed="rId4">
            <a:alphaModFix/>
          </a:blip>
          <a:stretch>
            <a:fillRect/>
          </a:stretch>
        </p:blipFill>
        <p:spPr>
          <a:xfrm>
            <a:off x="5388701" y="838975"/>
            <a:ext cx="2837475" cy="48129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BR" sz="1200">
                <a:solidFill>
                  <a:srgbClr val="222222"/>
                </a:solidFill>
                <a:latin typeface="Arial"/>
                <a:ea typeface="Arial"/>
                <a:cs typeface="Arial"/>
                <a:sym typeface="Arial"/>
              </a:rPr>
              <a:t>the t-intervals need to overlap</a:t>
            </a:r>
            <a:endParaRPr/>
          </a:p>
        </p:txBody>
      </p:sp>
      <p:sp>
        <p:nvSpPr>
          <p:cNvPr id="181" name="Google Shape;181;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96</a:t>
            </a:fld>
            <a:endParaRPr/>
          </a:p>
        </p:txBody>
      </p:sp>
      <p:pic>
        <p:nvPicPr>
          <p:cNvPr id="182" name="Google Shape;182;p23"/>
          <p:cNvPicPr preferRelativeResize="0"/>
          <p:nvPr/>
        </p:nvPicPr>
        <p:blipFill>
          <a:blip r:embed="rId3">
            <a:alphaModFix/>
          </a:blip>
          <a:stretch>
            <a:fillRect/>
          </a:stretch>
        </p:blipFill>
        <p:spPr>
          <a:xfrm>
            <a:off x="1971201" y="1188675"/>
            <a:ext cx="4654124" cy="414640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99" name="Google Shape;199;p2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Temos de ter cuidado com bx = 0. Porém se isso acontece, ambos os Txs serão infinito.</a:t>
            </a:r>
            <a:endParaRPr/>
          </a:p>
        </p:txBody>
      </p:sp>
      <p:sp>
        <p:nvSpPr>
          <p:cNvPr id="200" name="Google Shape;200;p2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97</a:t>
            </a:fld>
            <a:endParaRPr/>
          </a:p>
        </p:txBody>
      </p:sp>
      <p:pic>
        <p:nvPicPr>
          <p:cNvPr id="201" name="Google Shape;201;p25"/>
          <p:cNvPicPr preferRelativeResize="0"/>
          <p:nvPr/>
        </p:nvPicPr>
        <p:blipFill>
          <a:blip r:embed="rId3">
            <a:alphaModFix/>
          </a:blip>
          <a:stretch>
            <a:fillRect/>
          </a:stretch>
        </p:blipFill>
        <p:spPr>
          <a:xfrm>
            <a:off x="1971675" y="1676400"/>
            <a:ext cx="5200650" cy="23622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42" name="Google Shape;342;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98</a:t>
            </a:fld>
            <a:endParaRPr/>
          </a:p>
        </p:txBody>
      </p:sp>
      <p:pic>
        <p:nvPicPr>
          <p:cNvPr id="343" name="Google Shape;343;p41"/>
          <p:cNvPicPr preferRelativeResize="0"/>
          <p:nvPr/>
        </p:nvPicPr>
        <p:blipFill>
          <a:blip r:embed="rId3">
            <a:alphaModFix/>
          </a:blip>
          <a:stretch>
            <a:fillRect/>
          </a:stretch>
        </p:blipFill>
        <p:spPr>
          <a:xfrm>
            <a:off x="390538" y="1222388"/>
            <a:ext cx="1990725" cy="2809875"/>
          </a:xfrm>
          <a:prstGeom prst="rect">
            <a:avLst/>
          </a:prstGeom>
          <a:noFill/>
          <a:ln>
            <a:noFill/>
          </a:ln>
        </p:spPr>
      </p:pic>
      <p:pic>
        <p:nvPicPr>
          <p:cNvPr id="344" name="Google Shape;344;p41"/>
          <p:cNvPicPr preferRelativeResize="0"/>
          <p:nvPr/>
        </p:nvPicPr>
        <p:blipFill>
          <a:blip r:embed="rId4">
            <a:alphaModFix/>
          </a:blip>
          <a:stretch>
            <a:fillRect/>
          </a:stretch>
        </p:blipFill>
        <p:spPr>
          <a:xfrm>
            <a:off x="3887275" y="1651938"/>
            <a:ext cx="4686300" cy="21240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51" name="Google Shape;351;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99</a:t>
            </a:fld>
            <a:endParaRPr/>
          </a:p>
        </p:txBody>
      </p:sp>
      <p:pic>
        <p:nvPicPr>
          <p:cNvPr id="352" name="Google Shape;352;p42"/>
          <p:cNvPicPr preferRelativeResize="0"/>
          <p:nvPr/>
        </p:nvPicPr>
        <p:blipFill>
          <a:blip r:embed="rId3">
            <a:alphaModFix/>
          </a:blip>
          <a:stretch>
            <a:fillRect/>
          </a:stretch>
        </p:blipFill>
        <p:spPr>
          <a:xfrm>
            <a:off x="627300" y="782117"/>
            <a:ext cx="4019550" cy="933450"/>
          </a:xfrm>
          <a:prstGeom prst="rect">
            <a:avLst/>
          </a:prstGeom>
          <a:noFill/>
          <a:ln>
            <a:noFill/>
          </a:ln>
        </p:spPr>
      </p:pic>
      <p:pic>
        <p:nvPicPr>
          <p:cNvPr id="353" name="Google Shape;353;p42"/>
          <p:cNvPicPr preferRelativeResize="0"/>
          <p:nvPr/>
        </p:nvPicPr>
        <p:blipFill>
          <a:blip r:embed="rId4">
            <a:alphaModFix/>
          </a:blip>
          <a:stretch>
            <a:fillRect/>
          </a:stretch>
        </p:blipFill>
        <p:spPr>
          <a:xfrm>
            <a:off x="627300" y="1867967"/>
            <a:ext cx="7458075" cy="914400"/>
          </a:xfrm>
          <a:prstGeom prst="rect">
            <a:avLst/>
          </a:prstGeom>
          <a:noFill/>
          <a:ln>
            <a:noFill/>
          </a:ln>
        </p:spPr>
      </p:pic>
      <p:pic>
        <p:nvPicPr>
          <p:cNvPr id="354" name="Google Shape;354;p42"/>
          <p:cNvPicPr preferRelativeResize="0"/>
          <p:nvPr/>
        </p:nvPicPr>
        <p:blipFill>
          <a:blip r:embed="rId5">
            <a:alphaModFix/>
          </a:blip>
          <a:stretch>
            <a:fillRect/>
          </a:stretch>
        </p:blipFill>
        <p:spPr>
          <a:xfrm>
            <a:off x="627300" y="2934767"/>
            <a:ext cx="4914900" cy="847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627300" y="3934892"/>
            <a:ext cx="3152775" cy="790575"/>
          </a:xfrm>
          <a:prstGeom prst="rect">
            <a:avLst/>
          </a:prstGeom>
          <a:noFill/>
          <a:ln>
            <a:noFill/>
          </a:ln>
        </p:spPr>
      </p:pic>
    </p:spTree>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3417</TotalTime>
  <Words>14116</Words>
  <Application>Microsoft Macintosh PowerPoint</Application>
  <PresentationFormat>On-screen Show (16:10)</PresentationFormat>
  <Paragraphs>1853</Paragraphs>
  <Slides>102</Slides>
  <Notes>88</Notes>
  <HiddenSlides>37</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102</vt:i4>
      </vt:variant>
    </vt:vector>
  </HeadingPairs>
  <TitlesOfParts>
    <vt:vector size="109" baseType="lpstr">
      <vt:lpstr>Arial</vt:lpstr>
      <vt:lpstr>Calibri</vt:lpstr>
      <vt:lpstr>Courier New</vt:lpstr>
      <vt:lpstr>Georgia</vt:lpstr>
      <vt:lpstr>Menlo</vt:lpstr>
      <vt:lpstr>Verdana</vt:lpstr>
      <vt:lpstr>Personalizar design</vt:lpstr>
      <vt:lpstr>PowerPoint Presentation</vt:lpstr>
      <vt:lpstr>Ray Tracing</vt:lpstr>
      <vt:lpstr>Ray Tracing</vt:lpstr>
      <vt:lpstr>Alguns Livros Interessantes</vt:lpstr>
      <vt:lpstr>Onde Ray Tracing é usado</vt:lpstr>
      <vt:lpstr>Path Tracer</vt:lpstr>
      <vt:lpstr>Projeto</vt:lpstr>
      <vt:lpstr>Desempenho do Algoritmo</vt:lpstr>
      <vt:lpstr>Raio (half-line / semirreta)</vt:lpstr>
      <vt:lpstr>Lançando os Raios na Cena</vt:lpstr>
      <vt:lpstr>Criando câmera</vt:lpstr>
      <vt:lpstr>Interpolações</vt:lpstr>
      <vt:lpstr>Céu</vt:lpstr>
      <vt:lpstr>Resultado no Shadertoy</vt:lpstr>
      <vt:lpstr>Fórmula de Bhaskara</vt:lpstr>
      <vt:lpstr>Adicionando uma Esfera</vt:lpstr>
      <vt:lpstr>Adicionando uma Esfera</vt:lpstr>
      <vt:lpstr>Adicionando uma Esfera</vt:lpstr>
      <vt:lpstr>Adicionando uma Esfera</vt:lpstr>
      <vt:lpstr>Uma esfera vermelha</vt:lpstr>
      <vt:lpstr>Desenhando a esfera</vt:lpstr>
      <vt:lpstr>Normais na Superfície</vt:lpstr>
      <vt:lpstr>Calculando as Normais</vt:lpstr>
      <vt:lpstr>Esfera exibindo valores das normais</vt:lpstr>
      <vt:lpstr>Simplificando o código de intersecção de raios</vt:lpstr>
      <vt:lpstr>Abstração para vários objetos intersectáveis</vt:lpstr>
      <vt:lpstr>Objetos intersectáveis</vt:lpstr>
      <vt:lpstr>Testando esfera pelo ponto de contato</vt:lpstr>
      <vt:lpstr>Face frontal e traseira</vt:lpstr>
      <vt:lpstr>Tratando a face do objeto</vt:lpstr>
      <vt:lpstr>Tratando todos os objetos</vt:lpstr>
      <vt:lpstr>Resultado da organização do código</vt:lpstr>
      <vt:lpstr>Antialiasing</vt:lpstr>
      <vt:lpstr>Gerador de Números Aleatórios</vt:lpstr>
      <vt:lpstr>Várias amostras por pixel</vt:lpstr>
      <vt:lpstr>Lançando vários raios</vt:lpstr>
      <vt:lpstr>Antes e depois do Antialiasing</vt:lpstr>
      <vt:lpstr>Materiais difusos</vt:lpstr>
      <vt:lpstr>Descobrindo onde refletir</vt:lpstr>
      <vt:lpstr>Resultado</vt:lpstr>
      <vt:lpstr>Geração de Números aleatórios para raios</vt:lpstr>
      <vt:lpstr>Lançando vários raios refletidos</vt:lpstr>
      <vt:lpstr>Guardando o número aleatório</vt:lpstr>
      <vt:lpstr>Funções Recursivas (CPU)</vt:lpstr>
      <vt:lpstr>Funções Recursivas (GPU)</vt:lpstr>
      <vt:lpstr>Shadow Acne (10 amostras)</vt:lpstr>
      <vt:lpstr>Shadow Acne (100 amostras)</vt:lpstr>
      <vt:lpstr>Imagem corrigida pelo Gamma</vt:lpstr>
      <vt:lpstr>Imagem com correção do Gamma</vt:lpstr>
      <vt:lpstr>Reflexão Lambertiana</vt:lpstr>
      <vt:lpstr>Raios de forma uniforme</vt:lpstr>
      <vt:lpstr>Resultado da Reflexão Lambertiana</vt:lpstr>
      <vt:lpstr>Espalhamento por Hemisfera</vt:lpstr>
      <vt:lpstr>Raios de forma uniforme</vt:lpstr>
      <vt:lpstr>Resultado da Reflexão Lambertiana Hemisférica</vt:lpstr>
      <vt:lpstr>Reflexão em Materiais Espelhados</vt:lpstr>
      <vt:lpstr>Materiais 1/4</vt:lpstr>
      <vt:lpstr>Materiais 2/4</vt:lpstr>
      <vt:lpstr>Materiais 3/4</vt:lpstr>
      <vt:lpstr>Materiais 4/4</vt:lpstr>
      <vt:lpstr>Nova Cena</vt:lpstr>
      <vt:lpstr>Resultado das esferas metálicas</vt:lpstr>
      <vt:lpstr>Estratégias Avançadas de Ray Tracing</vt:lpstr>
      <vt:lpstr>Projeto 2.3</vt:lpstr>
      <vt:lpstr>Outras Geometrias</vt:lpstr>
      <vt:lpstr>Reflexão Fuzzy</vt:lpstr>
      <vt:lpstr>Resultado com material Fuzzy</vt:lpstr>
      <vt:lpstr>Materiais Dielétricos</vt:lpstr>
      <vt:lpstr>Refração</vt:lpstr>
      <vt:lpstr>Lei de Snell-Descartes</vt:lpstr>
      <vt:lpstr>Determinando o raio refratado</vt:lpstr>
      <vt:lpstr>Determinando o raio refratado</vt:lpstr>
      <vt:lpstr>Resultado das Esferas de Vidro</vt:lpstr>
      <vt:lpstr>Reflexão Total / Total Internal Reflection</vt:lpstr>
      <vt:lpstr>Reflexão Total Interna / Total Internal Reflection</vt:lpstr>
      <vt:lpstr>senos e cossenos</vt:lpstr>
      <vt:lpstr>Resultado com novos materiais</vt:lpstr>
      <vt:lpstr>Aproximação de Schlick</vt:lpstr>
      <vt:lpstr>Resultado das reflexões atualizadas</vt:lpstr>
      <vt:lpstr>Posicionando uma câmera</vt:lpstr>
      <vt:lpstr>Resultado da nova câmera</vt:lpstr>
      <vt:lpstr>Posicionando e orientando a câmara</vt:lpstr>
      <vt:lpstr>Base ortonormal da câmera</vt:lpstr>
      <vt:lpstr>Resultado da nova nova câmera</vt:lpstr>
      <vt:lpstr>Fazendo um zoom</vt:lpstr>
      <vt:lpstr>Desfocando - Blur</vt:lpstr>
      <vt:lpstr>Desfocando - Blur</vt:lpstr>
      <vt:lpstr>Resultado com desfocagem</vt:lpstr>
      <vt:lpstr>Resultado da cena final</vt:lpstr>
      <vt:lpstr>Próximos Passos</vt:lpstr>
      <vt:lpstr>Motion Blur Resultado</vt:lpstr>
      <vt:lpstr>Bounding Volume Hierarchies</vt:lpstr>
      <vt:lpstr>Axis-Aligned Bounding Boxes (AABBs)</vt:lpstr>
      <vt:lpstr>Interseção Ray-slab</vt:lpstr>
      <vt:lpstr>Intersecção</vt:lpstr>
      <vt:lpstr>PowerPoint Presentation</vt:lpstr>
      <vt:lpstr>Intersecção</vt:lpstr>
      <vt:lpstr>Coordenadas de texturas para esferas</vt:lpstr>
      <vt:lpstr>Coordenadas de texturas para esferas</vt:lpstr>
      <vt:lpstr>Resultado</vt:lpstr>
      <vt:lpstr>Resultado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35</cp:revision>
  <cp:lastPrinted>2023-05-17T19:10:18Z</cp:lastPrinted>
  <dcterms:modified xsi:type="dcterms:W3CDTF">2023-05-17T23:09:20Z</dcterms:modified>
</cp:coreProperties>
</file>